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9.jpg" ContentType="image/jpg"/>
  <Override PartName="/ppt/media/image11.jpg" ContentType="image/jpg"/>
  <Override PartName="/ppt/media/image15.jpg" ContentType="image/jpg"/>
  <Override PartName="/ppt/media/image18.jpg" ContentType="image/jpg"/>
  <Override PartName="/ppt/media/image19.jpg" ContentType="image/jpg"/>
  <Override PartName="/ppt/media/image3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6" r:id="rId2"/>
    <p:sldId id="259" r:id="rId3"/>
    <p:sldId id="257" r:id="rId4"/>
    <p:sldId id="260" r:id="rId5"/>
    <p:sldId id="258" r:id="rId6"/>
    <p:sldId id="266" r:id="rId7"/>
    <p:sldId id="267" r:id="rId8"/>
    <p:sldId id="306" r:id="rId9"/>
    <p:sldId id="315" r:id="rId10"/>
    <p:sldId id="307" r:id="rId11"/>
    <p:sldId id="308" r:id="rId12"/>
    <p:sldId id="309" r:id="rId13"/>
    <p:sldId id="316" r:id="rId14"/>
    <p:sldId id="310" r:id="rId15"/>
    <p:sldId id="311" r:id="rId16"/>
    <p:sldId id="312" r:id="rId17"/>
    <p:sldId id="313" r:id="rId18"/>
    <p:sldId id="314" r:id="rId19"/>
    <p:sldId id="366" r:id="rId20"/>
    <p:sldId id="367" r:id="rId21"/>
    <p:sldId id="368" r:id="rId22"/>
    <p:sldId id="369" r:id="rId23"/>
    <p:sldId id="370" r:id="rId24"/>
    <p:sldId id="332" r:id="rId25"/>
    <p:sldId id="333" r:id="rId26"/>
    <p:sldId id="327" r:id="rId27"/>
    <p:sldId id="328" r:id="rId28"/>
    <p:sldId id="329" r:id="rId29"/>
    <p:sldId id="330" r:id="rId30"/>
    <p:sldId id="331" r:id="rId31"/>
    <p:sldId id="318" r:id="rId32"/>
    <p:sldId id="317" r:id="rId33"/>
    <p:sldId id="319" r:id="rId34"/>
    <p:sldId id="320" r:id="rId35"/>
    <p:sldId id="321" r:id="rId36"/>
    <p:sldId id="322" r:id="rId37"/>
    <p:sldId id="323" r:id="rId38"/>
    <p:sldId id="324" r:id="rId39"/>
    <p:sldId id="325" r:id="rId40"/>
    <p:sldId id="326" r:id="rId41"/>
    <p:sldId id="261" r:id="rId42"/>
    <p:sldId id="335" r:id="rId43"/>
    <p:sldId id="355" r:id="rId44"/>
    <p:sldId id="354" r:id="rId45"/>
    <p:sldId id="353" r:id="rId46"/>
    <p:sldId id="352" r:id="rId47"/>
    <p:sldId id="351" r:id="rId48"/>
    <p:sldId id="350" r:id="rId49"/>
    <p:sldId id="349" r:id="rId50"/>
    <p:sldId id="345" r:id="rId51"/>
    <p:sldId id="348" r:id="rId52"/>
    <p:sldId id="346" r:id="rId53"/>
    <p:sldId id="336" r:id="rId54"/>
    <p:sldId id="359" r:id="rId55"/>
    <p:sldId id="268" r:id="rId56"/>
    <p:sldId id="347" r:id="rId57"/>
    <p:sldId id="265" r:id="rId58"/>
    <p:sldId id="269" r:id="rId59"/>
    <p:sldId id="338" r:id="rId60"/>
    <p:sldId id="264" r:id="rId61"/>
    <p:sldId id="271" r:id="rId62"/>
    <p:sldId id="371" r:id="rId63"/>
    <p:sldId id="339" r:id="rId64"/>
    <p:sldId id="356" r:id="rId65"/>
    <p:sldId id="358" r:id="rId66"/>
    <p:sldId id="357" r:id="rId67"/>
    <p:sldId id="340" r:id="rId68"/>
    <p:sldId id="360" r:id="rId69"/>
    <p:sldId id="262" r:id="rId70"/>
    <p:sldId id="272" r:id="rId71"/>
    <p:sldId id="273" r:id="rId72"/>
    <p:sldId id="274" r:id="rId7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13D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5" autoAdjust="0"/>
    <p:restoredTop sz="94655" autoAdjust="0"/>
  </p:normalViewPr>
  <p:slideViewPr>
    <p:cSldViewPr>
      <p:cViewPr varScale="1">
        <p:scale>
          <a:sx n="113" d="100"/>
          <a:sy n="113" d="100"/>
        </p:scale>
        <p:origin x="1020" y="96"/>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63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9F1090B-B310-4E5E-8366-161DD3BE9813}" type="slidenum">
              <a:rPr lang="ru-RU"/>
              <a:pPr/>
              <a:t>‹#›</a:t>
            </a:fld>
            <a:endParaRPr lang="ru-RU"/>
          </a:p>
        </p:txBody>
      </p:sp>
    </p:spTree>
    <p:extLst>
      <p:ext uri="{BB962C8B-B14F-4D97-AF65-F5344CB8AC3E}">
        <p14:creationId xmlns:p14="http://schemas.microsoft.com/office/powerpoint/2010/main" val="34114101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39975" y="5084763"/>
            <a:ext cx="4176713" cy="893762"/>
          </a:xfrm>
          <a:effectLst>
            <a:outerShdw dist="17961" dir="2700000" algn="ctr" rotWithShape="0">
              <a:schemeClr val="bg2"/>
            </a:outerShdw>
          </a:effectLst>
        </p:spPr>
        <p:txBody>
          <a:bodyPr/>
          <a:lstStyle>
            <a:lvl1pPr>
              <a:defRPr sz="2000" b="1"/>
            </a:lvl1pPr>
          </a:lstStyle>
          <a:p>
            <a:r>
              <a:rPr lang="ru-RU"/>
              <a:t>Click to edit Master title style</a:t>
            </a:r>
          </a:p>
        </p:txBody>
      </p:sp>
      <p:sp>
        <p:nvSpPr>
          <p:cNvPr id="5123" name="Rectangle 3"/>
          <p:cNvSpPr>
            <a:spLocks noGrp="1" noChangeArrowheads="1"/>
          </p:cNvSpPr>
          <p:nvPr>
            <p:ph type="subTitle" idx="1"/>
          </p:nvPr>
        </p:nvSpPr>
        <p:spPr>
          <a:xfrm>
            <a:off x="2339975" y="5876925"/>
            <a:ext cx="4176713" cy="503238"/>
          </a:xfrm>
          <a:effectLst>
            <a:outerShdw dist="17961" dir="2700000" algn="ctr" rotWithShape="0">
              <a:schemeClr val="bg2"/>
            </a:outerShdw>
          </a:effectLst>
        </p:spPr>
        <p:txBody>
          <a:bodyPr/>
          <a:lstStyle>
            <a:lvl1pPr marL="0" indent="0">
              <a:buFontTx/>
              <a:buNone/>
              <a:defRPr sz="20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10325" y="115888"/>
            <a:ext cx="1619250" cy="63373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547813" y="115888"/>
            <a:ext cx="4710112" cy="63373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547813" y="836613"/>
            <a:ext cx="3163887"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864100" y="836613"/>
            <a:ext cx="316547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115888"/>
            <a:ext cx="6408737" cy="508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1547813" y="836613"/>
            <a:ext cx="6481762"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charset="0"/>
        </a:defRPr>
      </a:lvl2pPr>
      <a:lvl3pPr algn="l" rtl="0" fontAlgn="base">
        <a:spcBef>
          <a:spcPct val="0"/>
        </a:spcBef>
        <a:spcAft>
          <a:spcPct val="0"/>
        </a:spcAft>
        <a:defRPr sz="3200">
          <a:solidFill>
            <a:schemeClr val="bg1"/>
          </a:solidFill>
          <a:latin typeface="Arial" charset="0"/>
        </a:defRPr>
      </a:lvl3pPr>
      <a:lvl4pPr algn="l" rtl="0" fontAlgn="base">
        <a:spcBef>
          <a:spcPct val="0"/>
        </a:spcBef>
        <a:spcAft>
          <a:spcPct val="0"/>
        </a:spcAft>
        <a:defRPr sz="3200">
          <a:solidFill>
            <a:schemeClr val="bg1"/>
          </a:solidFill>
          <a:latin typeface="Arial" charset="0"/>
        </a:defRPr>
      </a:lvl4pPr>
      <a:lvl5pPr algn="l" rtl="0" fontAlgn="base">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b="1">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5.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4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55.jpeg"/></Relationships>
</file>

<file path=ppt/slides/_rels/slide4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9.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youtu.be/q0Wt3glI0M0"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56.xml.rels><?xml version="1.0" encoding="UTF-8" standalone="yes"?>
<Relationships xmlns="http://schemas.openxmlformats.org/package/2006/relationships"><Relationship Id="rId3" Type="http://schemas.openxmlformats.org/officeDocument/2006/relationships/hyperlink" Target="https://youtu.be/x8NO-DeKt6A"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youtu.be/1IAaNkUZbPw"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555874" y="5084763"/>
            <a:ext cx="5040462" cy="793750"/>
          </a:xfrm>
          <a:noFill/>
        </p:spPr>
        <p:txBody>
          <a:bodyPr/>
          <a:lstStyle/>
          <a:p>
            <a:r>
              <a:rPr lang="en-US" sz="4400" b="0" dirty="0" smtClean="0">
                <a:effectLst>
                  <a:outerShdw blurRad="38100" dist="38100" dir="2700000" algn="tl">
                    <a:srgbClr val="000000">
                      <a:alpha val="43137"/>
                    </a:srgbClr>
                  </a:outerShdw>
                </a:effectLst>
              </a:rPr>
              <a:t>Hiking Merit Badge</a:t>
            </a:r>
            <a:endParaRPr lang="uk-UA" sz="4400" b="0" dirty="0">
              <a:effectLst>
                <a:outerShdw blurRad="38100" dist="38100" dir="2700000" algn="tl">
                  <a:srgbClr val="000000">
                    <a:alpha val="43137"/>
                  </a:srgbClr>
                </a:outerShdw>
              </a:effectLst>
            </a:endParaRPr>
          </a:p>
        </p:txBody>
      </p:sp>
      <p:sp>
        <p:nvSpPr>
          <p:cNvPr id="34819" name="Rectangle 3"/>
          <p:cNvSpPr>
            <a:spLocks noGrp="1" noChangeArrowheads="1"/>
          </p:cNvSpPr>
          <p:nvPr>
            <p:ph type="subTitle" idx="1"/>
          </p:nvPr>
        </p:nvSpPr>
        <p:spPr>
          <a:xfrm>
            <a:off x="2555874" y="5892577"/>
            <a:ext cx="3168650" cy="720303"/>
          </a:xfrm>
        </p:spPr>
        <p:txBody>
          <a:bodyPr/>
          <a:lstStyle/>
          <a:p>
            <a:pPr>
              <a:lnSpc>
                <a:spcPct val="90000"/>
              </a:lnSpc>
            </a:pPr>
            <a:r>
              <a:rPr lang="en-US" b="0" dirty="0" smtClean="0">
                <a:effectLst>
                  <a:outerShdw blurRad="38100" dist="38100" dir="2700000" algn="tl">
                    <a:srgbClr val="000000">
                      <a:alpha val="43137"/>
                    </a:srgbClr>
                  </a:outerShdw>
                </a:effectLst>
              </a:rPr>
              <a:t>Troop 344 and 9344</a:t>
            </a:r>
          </a:p>
          <a:p>
            <a:pPr>
              <a:lnSpc>
                <a:spcPct val="90000"/>
              </a:lnSpc>
            </a:pPr>
            <a:r>
              <a:rPr lang="en-US" b="0" dirty="0" smtClean="0">
                <a:effectLst>
                  <a:outerShdw blurRad="38100" dist="38100" dir="2700000" algn="tl">
                    <a:srgbClr val="000000">
                      <a:alpha val="43137"/>
                    </a:srgbClr>
                  </a:outerShdw>
                </a:effectLst>
              </a:rPr>
              <a:t>Pemberville, OH</a:t>
            </a:r>
            <a:endParaRPr lang="uk-UA" b="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1640" y="5038277"/>
            <a:ext cx="878804" cy="88672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pPr marL="257175" indent="-257175"/>
            <a:r>
              <a:rPr lang="en-US" dirty="0">
                <a:solidFill>
                  <a:schemeClr val="tx2"/>
                </a:solidFill>
              </a:rPr>
              <a:t>Frostbite</a:t>
            </a:r>
          </a:p>
        </p:txBody>
      </p:sp>
      <p:sp>
        <p:nvSpPr>
          <p:cNvPr id="114691" name="Rectangle 3"/>
          <p:cNvSpPr>
            <a:spLocks noGrp="1" noChangeArrowheads="1"/>
          </p:cNvSpPr>
          <p:nvPr>
            <p:ph type="body" idx="1"/>
          </p:nvPr>
        </p:nvSpPr>
        <p:spPr>
          <a:xfrm>
            <a:off x="1908175" y="4101370"/>
            <a:ext cx="7056438" cy="2449711"/>
          </a:xfrm>
        </p:spPr>
        <p:txBody>
          <a:bodyPr/>
          <a:lstStyle/>
          <a:p>
            <a:pPr marL="257175" indent="-257175">
              <a:buFont typeface="Arial" panose="020B0604020202020204" pitchFamily="34" charset="0"/>
              <a:buChar char="•"/>
            </a:pPr>
            <a:r>
              <a:rPr lang="en-US" sz="1800" dirty="0">
                <a:solidFill>
                  <a:schemeClr val="tx2"/>
                </a:solidFill>
                <a:cs typeface="Arial" panose="020B0604020202020204" pitchFamily="34" charset="0"/>
              </a:rPr>
              <a:t>Mild Frostbite:</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Skin looks waxy and white, gray, yellow, or     bluish.</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Area is numb or feels tingly or aching</a:t>
            </a:r>
          </a:p>
          <a:p>
            <a:pPr marL="257175" indent="-257175">
              <a:buFont typeface="Arial" panose="020B0604020202020204" pitchFamily="34" charset="0"/>
              <a:buChar char="•"/>
            </a:pPr>
            <a:r>
              <a:rPr lang="en-US" sz="1800" dirty="0">
                <a:solidFill>
                  <a:schemeClr val="tx2"/>
                </a:solidFill>
                <a:cs typeface="Arial" panose="020B0604020202020204" pitchFamily="34" charset="0"/>
              </a:rPr>
              <a:t>Severe Frostbite:</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Area feels hard.</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May become painless</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After warming, area becomes swollen and   may blister.</a:t>
            </a:r>
          </a:p>
          <a:p>
            <a:endParaRPr lang="en-US" sz="1800" dirty="0">
              <a:solidFill>
                <a:schemeClr val="tx2"/>
              </a:solidFill>
            </a:endParaRPr>
          </a:p>
        </p:txBody>
      </p:sp>
      <p:pic>
        <p:nvPicPr>
          <p:cNvPr id="4" name="Content Placeholder 6"/>
          <p:cNvPicPr>
            <a:picLocks noChangeAspect="1"/>
          </p:cNvPicPr>
          <p:nvPr/>
        </p:nvPicPr>
        <p:blipFill rotWithShape="1">
          <a:blip r:embed="rId3"/>
          <a:srcRect b="3542"/>
          <a:stretch/>
        </p:blipFill>
        <p:spPr bwMode="auto">
          <a:xfrm>
            <a:off x="3059832" y="912813"/>
            <a:ext cx="4320480" cy="3188226"/>
          </a:xfrm>
          <a:prstGeom prst="rect">
            <a:avLst/>
          </a:prstGeom>
          <a:noFill/>
          <a:ln w="9525">
            <a:noFill/>
            <a:miter lim="800000"/>
            <a:headEnd/>
            <a:tailEnd/>
          </a:ln>
          <a:effectLst/>
        </p:spPr>
      </p:pic>
    </p:spTree>
    <p:extLst>
      <p:ext uri="{BB962C8B-B14F-4D97-AF65-F5344CB8AC3E}">
        <p14:creationId xmlns:p14="http://schemas.microsoft.com/office/powerpoint/2010/main" val="42043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pPr marL="257175" indent="-257175"/>
            <a:r>
              <a:rPr lang="en-US" dirty="0">
                <a:solidFill>
                  <a:schemeClr val="tx2"/>
                </a:solidFill>
              </a:rPr>
              <a:t>First Aid for Frostbite</a:t>
            </a:r>
          </a:p>
        </p:txBody>
      </p:sp>
      <p:sp>
        <p:nvSpPr>
          <p:cNvPr id="114691" name="Rectangle 3"/>
          <p:cNvSpPr>
            <a:spLocks noGrp="1" noChangeArrowheads="1"/>
          </p:cNvSpPr>
          <p:nvPr>
            <p:ph type="body" idx="1"/>
          </p:nvPr>
        </p:nvSpPr>
        <p:spPr>
          <a:xfrm>
            <a:off x="4571999" y="1069724"/>
            <a:ext cx="4392613" cy="5481357"/>
          </a:xfrm>
        </p:spPr>
        <p:txBody>
          <a:bodyPr/>
          <a:lstStyle/>
          <a:p>
            <a:pPr marL="257175" indent="-257175">
              <a:buFont typeface="Arial" panose="020B0604020202020204" pitchFamily="34" charset="0"/>
              <a:buChar char="•"/>
            </a:pPr>
            <a:r>
              <a:rPr lang="en-US" sz="1800" dirty="0">
                <a:solidFill>
                  <a:schemeClr val="tx2"/>
                </a:solidFill>
                <a:cs typeface="Arial" panose="020B0604020202020204" pitchFamily="34" charset="0"/>
              </a:rPr>
              <a:t>Move victim to warm environment.</a:t>
            </a:r>
          </a:p>
          <a:p>
            <a:pPr marL="257175" indent="-257175">
              <a:buFont typeface="Arial" panose="020B0604020202020204" pitchFamily="34" charset="0"/>
              <a:buChar char="•"/>
            </a:pPr>
            <a:r>
              <a:rPr lang="en-US" sz="1800" dirty="0">
                <a:solidFill>
                  <a:schemeClr val="tx2"/>
                </a:solidFill>
                <a:cs typeface="Arial" panose="020B0604020202020204" pitchFamily="34" charset="0"/>
              </a:rPr>
              <a:t>Hold frostbitten area in hands to warm – do not rub.</a:t>
            </a:r>
          </a:p>
          <a:p>
            <a:pPr marL="257175" indent="-257175">
              <a:buFont typeface="Arial" panose="020B0604020202020204" pitchFamily="34" charset="0"/>
              <a:buChar char="•"/>
            </a:pPr>
            <a:r>
              <a:rPr lang="en-US" sz="1800" dirty="0">
                <a:solidFill>
                  <a:schemeClr val="tx2"/>
                </a:solidFill>
                <a:cs typeface="Arial" panose="020B0604020202020204" pitchFamily="34" charset="0"/>
              </a:rPr>
              <a:t>Remove any tight clothing or jewelry  around area.</a:t>
            </a:r>
          </a:p>
          <a:p>
            <a:pPr marL="257175" indent="-257175">
              <a:buFont typeface="Arial" panose="020B0604020202020204" pitchFamily="34" charset="0"/>
              <a:buChar char="•"/>
            </a:pPr>
            <a:r>
              <a:rPr lang="en-US" sz="1800" dirty="0">
                <a:solidFill>
                  <a:schemeClr val="tx2"/>
                </a:solidFill>
                <a:cs typeface="Arial" panose="020B0604020202020204" pitchFamily="34" charset="0"/>
              </a:rPr>
              <a:t>Put dry gauze or fluffy cloth between frostbitten fingers or toes.</a:t>
            </a:r>
          </a:p>
          <a:p>
            <a:pPr marL="257175" indent="-257175">
              <a:buFont typeface="Arial" panose="020B0604020202020204" pitchFamily="34" charset="0"/>
              <a:buChar char="•"/>
            </a:pPr>
            <a:r>
              <a:rPr lang="en-US" sz="1800" dirty="0">
                <a:solidFill>
                  <a:schemeClr val="tx2"/>
                </a:solidFill>
                <a:cs typeface="Arial" panose="020B0604020202020204" pitchFamily="34" charset="0"/>
              </a:rPr>
              <a:t>Do not use heat lamp, campfire, or heating pad to rewarm.</a:t>
            </a:r>
          </a:p>
          <a:p>
            <a:pPr marL="257175" indent="-257175">
              <a:buFont typeface="Arial" panose="020B0604020202020204" pitchFamily="34" charset="0"/>
              <a:buChar char="•"/>
            </a:pPr>
            <a:r>
              <a:rPr lang="en-US" sz="1800" dirty="0">
                <a:solidFill>
                  <a:schemeClr val="tx2"/>
                </a:solidFill>
                <a:cs typeface="Arial" panose="020B0604020202020204" pitchFamily="34" charset="0"/>
              </a:rPr>
              <a:t>Seek medical attention immediately.</a:t>
            </a:r>
          </a:p>
        </p:txBody>
      </p:sp>
      <p:sp>
        <p:nvSpPr>
          <p:cNvPr id="5" name="object 4"/>
          <p:cNvSpPr>
            <a:spLocks noChangeAspect="1"/>
          </p:cNvSpPr>
          <p:nvPr/>
        </p:nvSpPr>
        <p:spPr>
          <a:xfrm>
            <a:off x="2051720" y="1069724"/>
            <a:ext cx="2316811" cy="2916324"/>
          </a:xfrm>
          <a:prstGeom prst="rect">
            <a:avLst/>
          </a:prstGeom>
          <a:blipFill>
            <a:blip r:embed="rId3" cstate="print"/>
            <a:srcRect/>
            <a:stretch>
              <a:fillRect t="-15563" b="-5203"/>
            </a:stretch>
          </a:blipFill>
        </p:spPr>
        <p:txBody>
          <a:bodyPr wrap="square" lIns="0" tIns="0" rIns="0" bIns="0" rtlCol="0"/>
          <a:lstStyle/>
          <a:p>
            <a:endParaRPr sz="1191"/>
          </a:p>
        </p:txBody>
      </p:sp>
    </p:spTree>
    <p:extLst>
      <p:ext uri="{BB962C8B-B14F-4D97-AF65-F5344CB8AC3E}">
        <p14:creationId xmlns:p14="http://schemas.microsoft.com/office/powerpoint/2010/main" val="240203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Prevention of Frostbite</a:t>
            </a:r>
          </a:p>
        </p:txBody>
      </p:sp>
      <p:sp>
        <p:nvSpPr>
          <p:cNvPr id="114691" name="Rectangle 3"/>
          <p:cNvSpPr>
            <a:spLocks noGrp="1" noChangeArrowheads="1"/>
          </p:cNvSpPr>
          <p:nvPr>
            <p:ph type="body" idx="1"/>
          </p:nvPr>
        </p:nvSpPr>
        <p:spPr>
          <a:xfrm>
            <a:off x="4716016" y="981075"/>
            <a:ext cx="4248596" cy="5473700"/>
          </a:xfrm>
        </p:spPr>
        <p:txBody>
          <a:bodyPr/>
          <a:lstStyle/>
          <a:p>
            <a:pPr marL="257175" indent="-257175">
              <a:buFont typeface="Arial" panose="020B0604020202020204" pitchFamily="34" charset="0"/>
              <a:buChar char="•"/>
            </a:pPr>
            <a:r>
              <a:rPr lang="en-US" sz="1800" dirty="0">
                <a:solidFill>
                  <a:schemeClr val="tx2"/>
                </a:solidFill>
              </a:rPr>
              <a:t>Be sure you dress in layers for cold weather. The first layer should be thermal underwear, and the outer layer needs to be waterproof. The layers should be loose, not tight. Mittens are warmer than gloves. </a:t>
            </a:r>
          </a:p>
          <a:p>
            <a:pPr marL="257175" indent="-257175">
              <a:buFont typeface="Arial" panose="020B0604020202020204" pitchFamily="34" charset="0"/>
              <a:buChar char="•"/>
            </a:pPr>
            <a:r>
              <a:rPr lang="en-US" sz="1800" dirty="0">
                <a:solidFill>
                  <a:schemeClr val="tx2"/>
                </a:solidFill>
              </a:rPr>
              <a:t>You should wear a hat. Over 50% of a your body heat is lost from the head. </a:t>
            </a:r>
          </a:p>
          <a:p>
            <a:pPr marL="257175" indent="-257175">
              <a:buFont typeface="Arial" panose="020B0604020202020204" pitchFamily="34" charset="0"/>
              <a:buChar char="•"/>
            </a:pPr>
            <a:r>
              <a:rPr lang="en-US" sz="1800" dirty="0">
                <a:solidFill>
                  <a:schemeClr val="tx2"/>
                </a:solidFill>
              </a:rPr>
              <a:t>Set limits on the time spent outdoors when the wind-chill temperature falls below 0°F (-18°C). </a:t>
            </a:r>
          </a:p>
          <a:p>
            <a:pPr marL="257175" indent="-257175">
              <a:buFont typeface="Arial" panose="020B0604020202020204" pitchFamily="34" charset="0"/>
              <a:buChar char="•"/>
            </a:pPr>
            <a:r>
              <a:rPr lang="en-US" sz="1800" dirty="0">
                <a:solidFill>
                  <a:schemeClr val="tx2"/>
                </a:solidFill>
              </a:rPr>
              <a:t>Recognize the earliest warnings of frostbite. Tingling and numbness are reminders that your are not dressed warmly enough for the weather and needs to go indoors.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1502"/>
          <a:stretch/>
        </p:blipFill>
        <p:spPr>
          <a:xfrm>
            <a:off x="2036290" y="1124744"/>
            <a:ext cx="2679726" cy="2133600"/>
          </a:xfrm>
          <a:prstGeom prst="rect">
            <a:avLst/>
          </a:prstGeom>
        </p:spPr>
      </p:pic>
    </p:spTree>
    <p:extLst>
      <p:ext uri="{BB962C8B-B14F-4D97-AF65-F5344CB8AC3E}">
        <p14:creationId xmlns:p14="http://schemas.microsoft.com/office/powerpoint/2010/main" val="3697152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pPr marL="257175" indent="-257175"/>
            <a:r>
              <a:rPr lang="en-US" dirty="0">
                <a:solidFill>
                  <a:schemeClr val="tx2"/>
                </a:solidFill>
              </a:rPr>
              <a:t>Dehydration</a:t>
            </a:r>
          </a:p>
        </p:txBody>
      </p:sp>
      <p:sp>
        <p:nvSpPr>
          <p:cNvPr id="114691" name="Rectangle 3"/>
          <p:cNvSpPr>
            <a:spLocks noGrp="1" noChangeArrowheads="1"/>
          </p:cNvSpPr>
          <p:nvPr>
            <p:ph type="body" idx="1"/>
          </p:nvPr>
        </p:nvSpPr>
        <p:spPr>
          <a:xfrm>
            <a:off x="1908175" y="981075"/>
            <a:ext cx="7056438" cy="5473700"/>
          </a:xfrm>
        </p:spPr>
        <p:txBody>
          <a:bodyPr/>
          <a:lstStyle/>
          <a:p>
            <a:pPr marL="257175" indent="-257175">
              <a:buFont typeface="Arial" panose="020B0604020202020204" pitchFamily="34" charset="0"/>
              <a:buChar char="•"/>
            </a:pPr>
            <a:r>
              <a:rPr lang="en-US" sz="1800" dirty="0">
                <a:solidFill>
                  <a:schemeClr val="tx2"/>
                </a:solidFill>
                <a:cs typeface="Arial" panose="020B0604020202020204" pitchFamily="34" charset="0"/>
              </a:rPr>
              <a:t>When the body puts out more liquid than it is taking in.</a:t>
            </a:r>
          </a:p>
          <a:p>
            <a:pPr marL="257175" indent="-257175">
              <a:buFont typeface="Arial" panose="020B0604020202020204" pitchFamily="34" charset="0"/>
              <a:buChar char="•"/>
            </a:pPr>
            <a:r>
              <a:rPr lang="en-US" sz="1800" dirty="0">
                <a:solidFill>
                  <a:schemeClr val="tx2"/>
                </a:solidFill>
                <a:cs typeface="Arial" panose="020B0604020202020204" pitchFamily="34" charset="0"/>
              </a:rPr>
              <a:t>Ways we lose fluids:</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Sweating.</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Urination.</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Vomiting.</a:t>
            </a:r>
          </a:p>
          <a:p>
            <a:pPr>
              <a:buFont typeface="Arial" panose="020B0604020202020204" pitchFamily="34" charset="0"/>
              <a:buChar char="•"/>
            </a:pPr>
            <a:r>
              <a:rPr lang="en-US" sz="1800" dirty="0">
                <a:solidFill>
                  <a:schemeClr val="tx2"/>
                </a:solidFill>
                <a:cs typeface="Arial" panose="020B0604020202020204" pitchFamily="34" charset="0"/>
              </a:rPr>
              <a:t>Signs of dehydration:</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Thirst.</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Yellow or dark urine.</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Dry mouth.</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Lightheadedness.</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Nausea and vomiting.</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Dry skin.</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Cease sweating.</a:t>
            </a:r>
          </a:p>
          <a:p>
            <a:pPr>
              <a:buFont typeface="Arial" panose="020B0604020202020204" pitchFamily="34" charset="0"/>
              <a:buChar char="•"/>
            </a:pPr>
            <a:r>
              <a:rPr lang="en-US" sz="1800" dirty="0">
                <a:solidFill>
                  <a:schemeClr val="tx2"/>
                </a:solidFill>
                <a:cs typeface="Arial" panose="020B0604020202020204" pitchFamily="34" charset="0"/>
              </a:rPr>
              <a:t>Treatment:</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Drink fluids (water, Gatorade).</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Avoid physical activity.</a:t>
            </a:r>
          </a:p>
          <a:p>
            <a:pPr marL="814388" lvl="1" indent="-257175">
              <a:buFont typeface="Arial" panose="020B0604020202020204" pitchFamily="34" charset="0"/>
              <a:buChar char="–"/>
            </a:pPr>
            <a:r>
              <a:rPr lang="en-US" sz="1800" b="0" dirty="0">
                <a:solidFill>
                  <a:schemeClr val="tx2"/>
                </a:solidFill>
                <a:cs typeface="Arial" panose="020B0604020202020204" pitchFamily="34" charset="0"/>
              </a:rPr>
              <a:t>Get inside air conditioned or cool area.</a:t>
            </a:r>
          </a:p>
          <a:p>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628800"/>
            <a:ext cx="3530601" cy="2341965"/>
          </a:xfrm>
          <a:prstGeom prst="rect">
            <a:avLst/>
          </a:prstGeom>
        </p:spPr>
      </p:pic>
    </p:spTree>
    <p:extLst>
      <p:ext uri="{BB962C8B-B14F-4D97-AF65-F5344CB8AC3E}">
        <p14:creationId xmlns:p14="http://schemas.microsoft.com/office/powerpoint/2010/main" val="262102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Heat Reactions</a:t>
            </a:r>
          </a:p>
        </p:txBody>
      </p:sp>
      <p:pic>
        <p:nvPicPr>
          <p:cNvPr id="5" name="Picture 4"/>
          <p:cNvPicPr>
            <a:picLocks noChangeAspect="1"/>
          </p:cNvPicPr>
          <p:nvPr/>
        </p:nvPicPr>
        <p:blipFill>
          <a:blip r:embed="rId3"/>
          <a:stretch>
            <a:fillRect/>
          </a:stretch>
        </p:blipFill>
        <p:spPr>
          <a:xfrm>
            <a:off x="2267744" y="1268760"/>
            <a:ext cx="6092376" cy="3672408"/>
          </a:xfrm>
          <a:prstGeom prst="rect">
            <a:avLst/>
          </a:prstGeom>
        </p:spPr>
      </p:pic>
    </p:spTree>
    <p:extLst>
      <p:ext uri="{BB962C8B-B14F-4D97-AF65-F5344CB8AC3E}">
        <p14:creationId xmlns:p14="http://schemas.microsoft.com/office/powerpoint/2010/main" val="2551287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Heat Exhaustion Symptoms</a:t>
            </a:r>
          </a:p>
        </p:txBody>
      </p:sp>
      <p:sp>
        <p:nvSpPr>
          <p:cNvPr id="114691" name="Rectangle 3"/>
          <p:cNvSpPr>
            <a:spLocks noGrp="1" noChangeArrowheads="1"/>
          </p:cNvSpPr>
          <p:nvPr>
            <p:ph type="body" idx="1"/>
          </p:nvPr>
        </p:nvSpPr>
        <p:spPr>
          <a:xfrm>
            <a:off x="1908175" y="981075"/>
            <a:ext cx="7056438" cy="5473700"/>
          </a:xfrm>
        </p:spPr>
        <p:txBody>
          <a:bodyPr/>
          <a:lstStyle/>
          <a:p>
            <a:pPr marL="257175" indent="-257175">
              <a:buFont typeface="Arial" panose="020B0604020202020204" pitchFamily="34" charset="0"/>
              <a:buChar char="•"/>
            </a:pPr>
            <a:r>
              <a:rPr lang="en-US" sz="1800" dirty="0">
                <a:solidFill>
                  <a:schemeClr val="tx2"/>
                </a:solidFill>
                <a:cs typeface="Arial" panose="020B0604020202020204" pitchFamily="34" charset="0"/>
              </a:rPr>
              <a:t>Heavy sweating</a:t>
            </a:r>
          </a:p>
          <a:p>
            <a:pPr marL="257175" indent="-257175">
              <a:buFont typeface="Arial" panose="020B0604020202020204" pitchFamily="34" charset="0"/>
              <a:buChar char="•"/>
            </a:pPr>
            <a:r>
              <a:rPr lang="en-US" sz="1800" dirty="0">
                <a:solidFill>
                  <a:schemeClr val="tx2"/>
                </a:solidFill>
                <a:cs typeface="Arial" panose="020B0604020202020204" pitchFamily="34" charset="0"/>
              </a:rPr>
              <a:t>Thirst</a:t>
            </a:r>
          </a:p>
          <a:p>
            <a:pPr marL="257175" indent="-257175">
              <a:buFont typeface="Arial" panose="020B0604020202020204" pitchFamily="34" charset="0"/>
              <a:buChar char="•"/>
            </a:pPr>
            <a:r>
              <a:rPr lang="en-US" sz="1800" dirty="0">
                <a:solidFill>
                  <a:schemeClr val="tx2"/>
                </a:solidFill>
                <a:cs typeface="Arial" panose="020B0604020202020204" pitchFamily="34" charset="0"/>
              </a:rPr>
              <a:t>Fatigue</a:t>
            </a:r>
          </a:p>
          <a:p>
            <a:pPr marL="257175" indent="-257175">
              <a:buFont typeface="Arial" panose="020B0604020202020204" pitchFamily="34" charset="0"/>
              <a:buChar char="•"/>
            </a:pPr>
            <a:r>
              <a:rPr lang="en-US" sz="1800" dirty="0">
                <a:solidFill>
                  <a:schemeClr val="tx2"/>
                </a:solidFill>
                <a:cs typeface="Arial" panose="020B0604020202020204" pitchFamily="34" charset="0"/>
              </a:rPr>
              <a:t>Heat cramps</a:t>
            </a:r>
          </a:p>
          <a:p>
            <a:pPr marL="257175" indent="-257175">
              <a:buFont typeface="Arial" panose="020B0604020202020204" pitchFamily="34" charset="0"/>
              <a:buChar char="•"/>
            </a:pPr>
            <a:r>
              <a:rPr lang="en-US" sz="1800" dirty="0">
                <a:solidFill>
                  <a:schemeClr val="tx2"/>
                </a:solidFill>
                <a:cs typeface="Arial" panose="020B0604020202020204" pitchFamily="34" charset="0"/>
              </a:rPr>
              <a:t>Headache</a:t>
            </a:r>
          </a:p>
          <a:p>
            <a:pPr marL="257175" indent="-257175">
              <a:buFont typeface="Arial" panose="020B0604020202020204" pitchFamily="34" charset="0"/>
              <a:buChar char="•"/>
            </a:pPr>
            <a:r>
              <a:rPr lang="en-US" sz="1800" dirty="0">
                <a:solidFill>
                  <a:schemeClr val="tx2"/>
                </a:solidFill>
                <a:cs typeface="Arial" panose="020B0604020202020204" pitchFamily="34" charset="0"/>
              </a:rPr>
              <a:t>Dizziness</a:t>
            </a:r>
          </a:p>
          <a:p>
            <a:pPr marL="257175" indent="-257175">
              <a:buFont typeface="Arial" panose="020B0604020202020204" pitchFamily="34" charset="0"/>
              <a:buChar char="•"/>
            </a:pPr>
            <a:r>
              <a:rPr lang="en-US" sz="1800" dirty="0">
                <a:solidFill>
                  <a:schemeClr val="tx2"/>
                </a:solidFill>
                <a:cs typeface="Arial" panose="020B0604020202020204" pitchFamily="34" charset="0"/>
              </a:rPr>
              <a:t>Nausea</a:t>
            </a:r>
          </a:p>
          <a:p>
            <a:pPr marL="257175" indent="-257175">
              <a:buFont typeface="Arial" panose="020B0604020202020204" pitchFamily="34" charset="0"/>
              <a:buChar char="•"/>
            </a:pPr>
            <a:r>
              <a:rPr lang="en-US" sz="1800" dirty="0">
                <a:solidFill>
                  <a:schemeClr val="tx2"/>
                </a:solidFill>
                <a:cs typeface="Arial" panose="020B0604020202020204" pitchFamily="34" charset="0"/>
              </a:rPr>
              <a:t>Vomiting</a:t>
            </a:r>
          </a:p>
          <a:p>
            <a:endParaRPr lang="en-US" dirty="0">
              <a:solidFill>
                <a:schemeClr val="tx2"/>
              </a:solidFill>
            </a:endParaRPr>
          </a:p>
        </p:txBody>
      </p:sp>
      <p:sp>
        <p:nvSpPr>
          <p:cNvPr id="4" name="object 5"/>
          <p:cNvSpPr>
            <a:spLocks noChangeAspect="1"/>
          </p:cNvSpPr>
          <p:nvPr/>
        </p:nvSpPr>
        <p:spPr>
          <a:xfrm>
            <a:off x="5076056" y="933773"/>
            <a:ext cx="2592288" cy="3050605"/>
          </a:xfrm>
          <a:prstGeom prst="rect">
            <a:avLst/>
          </a:prstGeom>
          <a:blipFill>
            <a:blip r:embed="rId3" cstate="print"/>
            <a:stretch>
              <a:fillRect/>
            </a:stretch>
          </a:blipFill>
        </p:spPr>
        <p:txBody>
          <a:bodyPr wrap="square" lIns="0" tIns="0" rIns="0" bIns="0" rtlCol="0"/>
          <a:lstStyle/>
          <a:p>
            <a:endParaRPr sz="1191"/>
          </a:p>
        </p:txBody>
      </p:sp>
    </p:spTree>
    <p:extLst>
      <p:ext uri="{BB962C8B-B14F-4D97-AF65-F5344CB8AC3E}">
        <p14:creationId xmlns:p14="http://schemas.microsoft.com/office/powerpoint/2010/main" val="396349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First Aid for Heat Exhaustion</a:t>
            </a:r>
          </a:p>
        </p:txBody>
      </p:sp>
      <p:sp>
        <p:nvSpPr>
          <p:cNvPr id="114691" name="Rectangle 3"/>
          <p:cNvSpPr>
            <a:spLocks noGrp="1" noChangeArrowheads="1"/>
          </p:cNvSpPr>
          <p:nvPr>
            <p:ph type="body" idx="1"/>
          </p:nvPr>
        </p:nvSpPr>
        <p:spPr>
          <a:xfrm>
            <a:off x="5436096" y="981075"/>
            <a:ext cx="3528516" cy="5473700"/>
          </a:xfrm>
        </p:spPr>
        <p:txBody>
          <a:bodyPr/>
          <a:lstStyle/>
          <a:p>
            <a:pPr marL="257175" indent="-257175">
              <a:buFont typeface="Arial" panose="020B0604020202020204" pitchFamily="34" charset="0"/>
              <a:buChar char="•"/>
            </a:pPr>
            <a:r>
              <a:rPr lang="en-US" sz="1800" dirty="0">
                <a:solidFill>
                  <a:schemeClr val="tx2"/>
                </a:solidFill>
                <a:cs typeface="Arial" panose="020B0604020202020204" pitchFamily="34" charset="0"/>
              </a:rPr>
              <a:t>Move victim from heat to rest  in a cool place.</a:t>
            </a:r>
          </a:p>
          <a:p>
            <a:pPr marL="257175" indent="-257175">
              <a:buFont typeface="Arial" panose="020B0604020202020204" pitchFamily="34" charset="0"/>
              <a:buChar char="•"/>
            </a:pPr>
            <a:r>
              <a:rPr lang="en-US" sz="1800" dirty="0">
                <a:solidFill>
                  <a:schemeClr val="tx2"/>
                </a:solidFill>
                <a:cs typeface="Arial" panose="020B0604020202020204" pitchFamily="34" charset="0"/>
              </a:rPr>
              <a:t>Loosen or remove unnecessary clothing.</a:t>
            </a:r>
          </a:p>
          <a:p>
            <a:pPr marL="257175" indent="-257175">
              <a:buFont typeface="Arial" panose="020B0604020202020204" pitchFamily="34" charset="0"/>
              <a:buChar char="•"/>
            </a:pPr>
            <a:r>
              <a:rPr lang="en-US" sz="1800" dirty="0">
                <a:solidFill>
                  <a:schemeClr val="tx2"/>
                </a:solidFill>
                <a:cs typeface="Arial" panose="020B0604020202020204" pitchFamily="34" charset="0"/>
              </a:rPr>
              <a:t>Give water or a sports drink.</a:t>
            </a:r>
          </a:p>
          <a:p>
            <a:pPr marL="257175" indent="-257175">
              <a:buFont typeface="Arial" panose="020B0604020202020204" pitchFamily="34" charset="0"/>
              <a:buChar char="•"/>
            </a:pPr>
            <a:r>
              <a:rPr lang="en-US" sz="1800" dirty="0">
                <a:solidFill>
                  <a:schemeClr val="tx2"/>
                </a:solidFill>
                <a:cs typeface="Arial" panose="020B0604020202020204" pitchFamily="34" charset="0"/>
              </a:rPr>
              <a:t>Raise feet 8-12 inches.</a:t>
            </a:r>
          </a:p>
          <a:p>
            <a:pPr marL="257175" indent="-257175">
              <a:buFont typeface="Arial" panose="020B0604020202020204" pitchFamily="34" charset="0"/>
              <a:buChar char="•"/>
            </a:pPr>
            <a:r>
              <a:rPr lang="en-US" sz="1800" dirty="0">
                <a:solidFill>
                  <a:schemeClr val="tx2"/>
                </a:solidFill>
                <a:cs typeface="Arial" panose="020B0604020202020204" pitchFamily="34" charset="0"/>
              </a:rPr>
              <a:t>Put cool, wet cloths on forehead and body – spray skin with water.</a:t>
            </a:r>
          </a:p>
          <a:p>
            <a:pPr marL="257175" indent="-257175">
              <a:buFont typeface="Arial" panose="020B0604020202020204" pitchFamily="34" charset="0"/>
              <a:buChar char="•"/>
            </a:pPr>
            <a:r>
              <a:rPr lang="en-US" sz="1800" dirty="0">
                <a:solidFill>
                  <a:schemeClr val="tx2"/>
                </a:solidFill>
                <a:cs typeface="Arial" panose="020B0604020202020204" pitchFamily="34" charset="0"/>
              </a:rPr>
              <a:t>Seek medical care if victim’s  condition worsens or does not improve within 30 minutes.</a:t>
            </a:r>
          </a:p>
          <a:p>
            <a:endParaRPr lang="en-US" dirty="0">
              <a:solidFill>
                <a:schemeClr val="tx2"/>
              </a:solidFill>
            </a:endParaRPr>
          </a:p>
        </p:txBody>
      </p:sp>
      <p:pic>
        <p:nvPicPr>
          <p:cNvPr id="4" name="Picture 3"/>
          <p:cNvPicPr>
            <a:picLocks noChangeAspect="1"/>
          </p:cNvPicPr>
          <p:nvPr/>
        </p:nvPicPr>
        <p:blipFill>
          <a:blip r:embed="rId3"/>
          <a:stretch>
            <a:fillRect/>
          </a:stretch>
        </p:blipFill>
        <p:spPr>
          <a:xfrm>
            <a:off x="2051720" y="1124744"/>
            <a:ext cx="3282950" cy="2190623"/>
          </a:xfrm>
          <a:prstGeom prst="rect">
            <a:avLst/>
          </a:prstGeom>
        </p:spPr>
      </p:pic>
    </p:spTree>
    <p:extLst>
      <p:ext uri="{BB962C8B-B14F-4D97-AF65-F5344CB8AC3E}">
        <p14:creationId xmlns:p14="http://schemas.microsoft.com/office/powerpoint/2010/main" val="231426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000"/>
          <a:stretch/>
        </p:blipFill>
        <p:spPr>
          <a:xfrm>
            <a:off x="2771800" y="188640"/>
            <a:ext cx="5472608" cy="6515581"/>
          </a:xfrm>
          <a:prstGeom prst="rect">
            <a:avLst/>
          </a:prstGeom>
        </p:spPr>
      </p:pic>
    </p:spTree>
    <p:extLst>
      <p:ext uri="{BB962C8B-B14F-4D97-AF65-F5344CB8AC3E}">
        <p14:creationId xmlns:p14="http://schemas.microsoft.com/office/powerpoint/2010/main" val="2181727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First Aid for Heat Stroke</a:t>
            </a:r>
          </a:p>
        </p:txBody>
      </p:sp>
      <p:sp>
        <p:nvSpPr>
          <p:cNvPr id="114691" name="Rectangle 3"/>
          <p:cNvSpPr>
            <a:spLocks noGrp="1" noChangeArrowheads="1"/>
          </p:cNvSpPr>
          <p:nvPr>
            <p:ph type="body" idx="1"/>
          </p:nvPr>
        </p:nvSpPr>
        <p:spPr>
          <a:xfrm>
            <a:off x="5652121" y="981075"/>
            <a:ext cx="3312492" cy="5473700"/>
          </a:xfrm>
        </p:spPr>
        <p:txBody>
          <a:bodyPr/>
          <a:lstStyle/>
          <a:p>
            <a:pPr marL="214313" indent="-214313">
              <a:buFont typeface="Arial" panose="020B0604020202020204" pitchFamily="34" charset="0"/>
              <a:buChar char="•"/>
            </a:pPr>
            <a:r>
              <a:rPr lang="en-US" sz="1800" dirty="0">
                <a:solidFill>
                  <a:schemeClr val="tx2"/>
                </a:solidFill>
                <a:cs typeface="Arial" panose="020B0604020202020204" pitchFamily="34" charset="0"/>
              </a:rPr>
              <a:t>Call 911.</a:t>
            </a:r>
          </a:p>
          <a:p>
            <a:pPr marL="214313" indent="-214313">
              <a:buFont typeface="Arial" panose="020B0604020202020204" pitchFamily="34" charset="0"/>
              <a:buChar char="•"/>
            </a:pPr>
            <a:r>
              <a:rPr lang="en-US" sz="1800" dirty="0">
                <a:solidFill>
                  <a:schemeClr val="tx2"/>
                </a:solidFill>
                <a:cs typeface="Arial" panose="020B0604020202020204" pitchFamily="34" charset="0"/>
              </a:rPr>
              <a:t>Move victim to cool place.</a:t>
            </a:r>
          </a:p>
          <a:p>
            <a:pPr marL="214313" indent="-214313">
              <a:buFont typeface="Arial" panose="020B0604020202020204" pitchFamily="34" charset="0"/>
              <a:buChar char="•"/>
            </a:pPr>
            <a:r>
              <a:rPr lang="en-US" sz="1800" dirty="0">
                <a:solidFill>
                  <a:schemeClr val="tx2"/>
                </a:solidFill>
                <a:cs typeface="Arial" panose="020B0604020202020204" pitchFamily="34" charset="0"/>
              </a:rPr>
              <a:t>Remove outer clothing.</a:t>
            </a:r>
          </a:p>
          <a:p>
            <a:pPr marL="214313" indent="-214313">
              <a:buFont typeface="Arial" panose="020B0604020202020204" pitchFamily="34" charset="0"/>
              <a:buChar char="•"/>
            </a:pPr>
            <a:r>
              <a:rPr lang="en-US" sz="1800" dirty="0">
                <a:solidFill>
                  <a:schemeClr val="tx2"/>
                </a:solidFill>
                <a:cs typeface="Arial" panose="020B0604020202020204" pitchFamily="34" charset="0"/>
              </a:rPr>
              <a:t>Cool victim quickly.</a:t>
            </a:r>
          </a:p>
          <a:p>
            <a:pPr marL="214313" indent="-214313">
              <a:buFont typeface="Arial" panose="020B0604020202020204" pitchFamily="34" charset="0"/>
              <a:buChar char="•"/>
            </a:pPr>
            <a:r>
              <a:rPr lang="en-US" sz="1800" dirty="0">
                <a:solidFill>
                  <a:schemeClr val="tx2"/>
                </a:solidFill>
                <a:cs typeface="Arial" panose="020B0604020202020204" pitchFamily="34" charset="0"/>
              </a:rPr>
              <a:t>Apply cold compresses or spray skin with water.</a:t>
            </a:r>
          </a:p>
          <a:p>
            <a:pPr marL="214313" indent="-214313">
              <a:buFont typeface="Arial" panose="020B0604020202020204" pitchFamily="34" charset="0"/>
              <a:buChar char="•"/>
            </a:pPr>
            <a:r>
              <a:rPr lang="en-US" sz="1800" dirty="0">
                <a:solidFill>
                  <a:schemeClr val="tx2"/>
                </a:solidFill>
                <a:cs typeface="Arial" panose="020B0604020202020204" pitchFamily="34" charset="0"/>
              </a:rPr>
              <a:t>Put ice bags or cold packs beside neck, armpits, and groin.</a:t>
            </a:r>
          </a:p>
          <a:p>
            <a:endParaRPr lang="en-US" dirty="0">
              <a:solidFill>
                <a:schemeClr val="tx2"/>
              </a:solidFill>
            </a:endParaRPr>
          </a:p>
        </p:txBody>
      </p:sp>
      <p:sp>
        <p:nvSpPr>
          <p:cNvPr id="4" name="object 5"/>
          <p:cNvSpPr>
            <a:spLocks noChangeAspect="1"/>
          </p:cNvSpPr>
          <p:nvPr/>
        </p:nvSpPr>
        <p:spPr>
          <a:xfrm>
            <a:off x="2212008" y="933773"/>
            <a:ext cx="3236549" cy="2458430"/>
          </a:xfrm>
          <a:prstGeom prst="rect">
            <a:avLst/>
          </a:prstGeom>
          <a:blipFill>
            <a:blip r:embed="rId3" cstate="print"/>
            <a:stretch>
              <a:fillRect/>
            </a:stretch>
          </a:blipFill>
        </p:spPr>
        <p:txBody>
          <a:bodyPr wrap="square" lIns="0" tIns="0" rIns="0" bIns="0" rtlCol="0"/>
          <a:lstStyle/>
          <a:p>
            <a:endParaRPr sz="1191"/>
          </a:p>
        </p:txBody>
      </p:sp>
    </p:spTree>
    <p:extLst>
      <p:ext uri="{BB962C8B-B14F-4D97-AF65-F5344CB8AC3E}">
        <p14:creationId xmlns:p14="http://schemas.microsoft.com/office/powerpoint/2010/main" val="331865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Sunburn</a:t>
            </a:r>
            <a:endParaRPr lang="en-US" dirty="0">
              <a:solidFill>
                <a:schemeClr val="tx2"/>
              </a:solidFill>
            </a:endParaRPr>
          </a:p>
        </p:txBody>
      </p:sp>
      <p:sp>
        <p:nvSpPr>
          <p:cNvPr id="114691" name="Rectangle 3"/>
          <p:cNvSpPr>
            <a:spLocks noGrp="1" noChangeArrowheads="1"/>
          </p:cNvSpPr>
          <p:nvPr>
            <p:ph type="body" idx="1"/>
          </p:nvPr>
        </p:nvSpPr>
        <p:spPr>
          <a:xfrm>
            <a:off x="1908175" y="3858213"/>
            <a:ext cx="7056438" cy="2596561"/>
          </a:xfrm>
        </p:spPr>
        <p:txBody>
          <a:bodyPr/>
          <a:lstStyle/>
          <a:p>
            <a:pP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Severe sunburn can be a significant first </a:t>
            </a:r>
            <a:r>
              <a:rPr lang="en-US" sz="1800" dirty="0" smtClean="0">
                <a:solidFill>
                  <a:schemeClr val="tx2"/>
                </a:solidFill>
                <a:latin typeface="Arial" panose="020B0604020202020204" pitchFamily="34" charset="0"/>
                <a:cs typeface="Arial" panose="020B0604020202020204" pitchFamily="34" charset="0"/>
              </a:rPr>
              <a:t>aid situation</a:t>
            </a:r>
            <a:r>
              <a:rPr lang="en-US" sz="1800" dirty="0">
                <a:solidFill>
                  <a:schemeClr val="tx2"/>
                </a:solidFill>
                <a:latin typeface="Arial" panose="020B0604020202020204" pitchFamily="34" charset="0"/>
                <a:cs typeface="Arial" panose="020B0604020202020204" pitchFamily="34" charset="0"/>
              </a:rPr>
              <a:t>.</a:t>
            </a:r>
          </a:p>
          <a:p>
            <a:pP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Sunburn is preventable with protective ointments, clothing, or staying out of the sun.</a:t>
            </a:r>
          </a:p>
          <a:p>
            <a:pPr>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Long term effects of sunburn has been linked to skin </a:t>
            </a:r>
            <a:r>
              <a:rPr lang="en-US" sz="1800" dirty="0" smtClean="0">
                <a:solidFill>
                  <a:schemeClr val="tx2"/>
                </a:solidFill>
                <a:latin typeface="Arial" panose="020B0604020202020204" pitchFamily="34" charset="0"/>
                <a:cs typeface="Arial" panose="020B0604020202020204" pitchFamily="34" charset="0"/>
              </a:rPr>
              <a:t>cancers</a:t>
            </a:r>
            <a:r>
              <a:rPr lang="en-US" sz="1800" dirty="0">
                <a:solidFill>
                  <a:schemeClr val="tx2"/>
                </a:solidFill>
                <a:latin typeface="Arial" panose="020B0604020202020204" pitchFamily="34" charset="0"/>
                <a:cs typeface="Arial" panose="020B0604020202020204" pitchFamily="34" charset="0"/>
              </a:rPr>
              <a:t>.</a:t>
            </a:r>
          </a:p>
          <a:p>
            <a:endParaRPr lang="en-US" dirty="0">
              <a:solidFill>
                <a:schemeClr val="tx2"/>
              </a:solidFill>
            </a:endParaRPr>
          </a:p>
        </p:txBody>
      </p:sp>
      <p:grpSp>
        <p:nvGrpSpPr>
          <p:cNvPr id="5" name="Group 4"/>
          <p:cNvGrpSpPr/>
          <p:nvPr/>
        </p:nvGrpSpPr>
        <p:grpSpPr>
          <a:xfrm>
            <a:off x="1908175" y="1063492"/>
            <a:ext cx="6878833" cy="2645305"/>
            <a:chOff x="899592" y="3500377"/>
            <a:chExt cx="6878833" cy="2645305"/>
          </a:xfrm>
        </p:grpSpPr>
        <p:sp>
          <p:nvSpPr>
            <p:cNvPr id="6" name="object 4"/>
            <p:cNvSpPr>
              <a:spLocks noChangeAspect="1"/>
            </p:cNvSpPr>
            <p:nvPr/>
          </p:nvSpPr>
          <p:spPr>
            <a:xfrm>
              <a:off x="4283968" y="3500377"/>
              <a:ext cx="3494457" cy="2645305"/>
            </a:xfrm>
            <a:prstGeom prst="rect">
              <a:avLst/>
            </a:prstGeom>
            <a:blipFill>
              <a:blip r:embed="rId3" cstate="print"/>
              <a:stretch>
                <a:fillRect/>
              </a:stretch>
            </a:blipFill>
          </p:spPr>
          <p:txBody>
            <a:bodyPr wrap="square" lIns="0" tIns="0" rIns="0" bIns="0" rtlCol="0"/>
            <a:lstStyle/>
            <a:p>
              <a:endParaRPr sz="1588"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3500377"/>
              <a:ext cx="3384376" cy="2644043"/>
            </a:xfrm>
            <a:prstGeom prst="rect">
              <a:avLst/>
            </a:prstGeom>
          </p:spPr>
        </p:pic>
      </p:grpSp>
    </p:spTree>
    <p:extLst>
      <p:ext uri="{BB962C8B-B14F-4D97-AF65-F5344CB8AC3E}">
        <p14:creationId xmlns:p14="http://schemas.microsoft.com/office/powerpoint/2010/main" val="204613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47813" y="188913"/>
            <a:ext cx="6120531" cy="649287"/>
          </a:xfrm>
        </p:spPr>
        <p:txBody>
          <a:bodyPr/>
          <a:lstStyle/>
          <a:p>
            <a:r>
              <a:rPr lang="en-US" sz="2800" dirty="0" smtClean="0">
                <a:effectLst>
                  <a:outerShdw blurRad="38100" dist="38100" dir="2700000" algn="tl">
                    <a:srgbClr val="000000">
                      <a:alpha val="43137"/>
                    </a:srgbClr>
                  </a:outerShdw>
                </a:effectLst>
                <a:latin typeface="Tahoma" charset="0"/>
              </a:rPr>
              <a:t>Hiking Merit Badge Requirements</a:t>
            </a:r>
            <a:endParaRPr lang="uk-UA" sz="2800" dirty="0">
              <a:effectLst>
                <a:outerShdw blurRad="38100" dist="38100" dir="2700000" algn="tl">
                  <a:srgbClr val="000000">
                    <a:alpha val="43137"/>
                  </a:srgbClr>
                </a:outerShdw>
              </a:effectLst>
              <a:latin typeface="Tahoma" charset="0"/>
            </a:endParaRPr>
          </a:p>
        </p:txBody>
      </p:sp>
      <p:sp>
        <p:nvSpPr>
          <p:cNvPr id="36867" name="Rectangle 3"/>
          <p:cNvSpPr>
            <a:spLocks noGrp="1" noChangeArrowheads="1"/>
          </p:cNvSpPr>
          <p:nvPr>
            <p:ph type="body" idx="1"/>
          </p:nvPr>
        </p:nvSpPr>
        <p:spPr>
          <a:xfrm>
            <a:off x="683568" y="981074"/>
            <a:ext cx="7805565" cy="4752181"/>
          </a:xfrm>
        </p:spPr>
        <p:txBody>
          <a:bodyPr/>
          <a:lstStyle/>
          <a:p>
            <a:pPr>
              <a:buFont typeface="+mj-lt"/>
              <a:buAutoNum type="arabicPeriod"/>
            </a:pPr>
            <a:r>
              <a:rPr lang="en-US" sz="1600" dirty="0"/>
              <a:t>Do the following:</a:t>
            </a:r>
          </a:p>
          <a:p>
            <a:pPr lvl="1">
              <a:buFont typeface="+mj-lt"/>
              <a:buAutoNum type="alphaLcPeriod"/>
            </a:pPr>
            <a:r>
              <a:rPr lang="en-US" sz="1600" b="0" dirty="0"/>
              <a:t>Explain to your counselor the most likely hazards you may encounter while hiking, and what you should do to anticipate, help prevent, mitigate, and respond to these hazards.</a:t>
            </a:r>
          </a:p>
          <a:p>
            <a:pPr lvl="1">
              <a:buFont typeface="+mj-lt"/>
              <a:buAutoNum type="alphaLcPeriod"/>
            </a:pPr>
            <a:r>
              <a:rPr lang="en-US" sz="1600" b="0" dirty="0"/>
              <a:t>Show that you know first aid for injuries or illnesses that could occur while hiking, including hypothermia, frostbite, dehydration, heat exhaustion, heatstroke, sunburn, hyperventilation, altitude sickness, sprained ankle, blisters, insect stings, tick bites, and snakebite.</a:t>
            </a:r>
          </a:p>
          <a:p>
            <a:pPr>
              <a:buFont typeface="+mj-lt"/>
              <a:buAutoNum type="arabicPeriod"/>
            </a:pPr>
            <a:r>
              <a:rPr lang="en-US" sz="1600" dirty="0"/>
              <a:t>Explain and. where possible, show the points of good hiking practices including proper outdoor ethics, hiking safety in the daytime and at night, courtesy to others, choice of footwear, and proper care of feet and footwear.</a:t>
            </a:r>
          </a:p>
          <a:p>
            <a:pPr>
              <a:buFont typeface="+mj-lt"/>
              <a:buAutoNum type="arabicPeriod"/>
            </a:pPr>
            <a:r>
              <a:rPr lang="en-US" sz="1600" dirty="0"/>
              <a:t>Explain how hiking is an aerobic activity. Develop a plan for conditioning yourself for 10-mile hikes, and describe how you will increase your fitness for longer hikes</a:t>
            </a:r>
            <a:r>
              <a:rPr lang="en-US" sz="1600" dirty="0" smtClean="0"/>
              <a:t>.</a:t>
            </a:r>
            <a:endParaRPr lang="en-US" sz="1600"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8344" y="80536"/>
            <a:ext cx="820789" cy="828184"/>
          </a:xfrm>
          <a:prstGeom prst="rect">
            <a:avLst/>
          </a:prstGeom>
        </p:spPr>
      </p:pic>
    </p:spTree>
    <p:extLst>
      <p:ext uri="{BB962C8B-B14F-4D97-AF65-F5344CB8AC3E}">
        <p14:creationId xmlns:p14="http://schemas.microsoft.com/office/powerpoint/2010/main" val="728139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First Aid for </a:t>
            </a:r>
            <a:r>
              <a:rPr lang="en-US" dirty="0" smtClean="0">
                <a:solidFill>
                  <a:schemeClr val="tx2"/>
                </a:solidFill>
              </a:rPr>
              <a:t>Sunburn</a:t>
            </a:r>
            <a:endParaRPr lang="en-US" dirty="0">
              <a:solidFill>
                <a:schemeClr val="tx2"/>
              </a:solidFill>
            </a:endParaRPr>
          </a:p>
        </p:txBody>
      </p:sp>
      <p:sp>
        <p:nvSpPr>
          <p:cNvPr id="114691" name="Rectangle 3"/>
          <p:cNvSpPr>
            <a:spLocks noGrp="1" noChangeArrowheads="1"/>
          </p:cNvSpPr>
          <p:nvPr>
            <p:ph type="body" idx="1"/>
          </p:nvPr>
        </p:nvSpPr>
        <p:spPr>
          <a:xfrm>
            <a:off x="1908176" y="912813"/>
            <a:ext cx="7056438" cy="5541962"/>
          </a:xfrm>
        </p:spPr>
        <p:txBody>
          <a:bodyPr/>
          <a:lstStyle/>
          <a:p>
            <a:pPr>
              <a:spcBef>
                <a:spcPts val="0"/>
              </a:spcBef>
              <a:buFont typeface="Arial" panose="020B0604020202020204" pitchFamily="34" charset="0"/>
              <a:buChar char="•"/>
            </a:pPr>
            <a:r>
              <a:rPr lang="en-US" sz="1800" dirty="0">
                <a:solidFill>
                  <a:schemeClr val="tx2"/>
                </a:solidFill>
                <a:cs typeface="Arial" panose="020B0604020202020204" pitchFamily="34" charset="0"/>
              </a:rPr>
              <a:t>Symptoms:</a:t>
            </a:r>
          </a:p>
          <a:p>
            <a:pPr marL="1085850" lvl="1" indent="-342900">
              <a:spcBef>
                <a:spcPts val="0"/>
              </a:spcBef>
              <a:buFont typeface="Arial" panose="020B0604020202020204" pitchFamily="34" charset="0"/>
              <a:buChar char="•"/>
            </a:pPr>
            <a:r>
              <a:rPr lang="en-US" sz="1800" b="0" dirty="0">
                <a:solidFill>
                  <a:schemeClr val="tx2"/>
                </a:solidFill>
                <a:cs typeface="Arial" panose="020B0604020202020204" pitchFamily="34" charset="0"/>
              </a:rPr>
              <a:t>Redness.</a:t>
            </a:r>
          </a:p>
          <a:p>
            <a:pPr marL="1085850" lvl="1" indent="-342900">
              <a:spcBef>
                <a:spcPts val="0"/>
              </a:spcBef>
              <a:buFont typeface="Arial" panose="020B0604020202020204" pitchFamily="34" charset="0"/>
              <a:buChar char="•"/>
            </a:pPr>
            <a:r>
              <a:rPr lang="en-US" sz="1800" b="0" dirty="0">
                <a:solidFill>
                  <a:schemeClr val="tx2"/>
                </a:solidFill>
                <a:cs typeface="Arial" panose="020B0604020202020204" pitchFamily="34" charset="0"/>
              </a:rPr>
              <a:t>Minor inflammation, or swelling.</a:t>
            </a:r>
          </a:p>
          <a:p>
            <a:pPr marL="1085850" lvl="1" indent="-342900">
              <a:spcBef>
                <a:spcPts val="0"/>
              </a:spcBef>
              <a:buFont typeface="Arial" panose="020B0604020202020204" pitchFamily="34" charset="0"/>
              <a:buChar char="•"/>
            </a:pPr>
            <a:r>
              <a:rPr lang="en-US" sz="1800" b="0" dirty="0">
                <a:solidFill>
                  <a:schemeClr val="tx2"/>
                </a:solidFill>
                <a:cs typeface="Arial" panose="020B0604020202020204" pitchFamily="34" charset="0"/>
              </a:rPr>
              <a:t>Pain.</a:t>
            </a:r>
          </a:p>
          <a:p>
            <a:pPr marL="1085850" lvl="1" indent="-342900">
              <a:spcBef>
                <a:spcPts val="0"/>
              </a:spcBef>
              <a:buFont typeface="Arial" panose="020B0604020202020204" pitchFamily="34" charset="0"/>
              <a:buChar char="•"/>
            </a:pPr>
            <a:r>
              <a:rPr lang="en-US" sz="1800" b="0" dirty="0">
                <a:solidFill>
                  <a:schemeClr val="tx2"/>
                </a:solidFill>
                <a:cs typeface="Arial" panose="020B0604020202020204" pitchFamily="34" charset="0"/>
              </a:rPr>
              <a:t>Dry, peeling skin occurs as the burn heals.</a:t>
            </a:r>
          </a:p>
          <a:p>
            <a:pPr>
              <a:spcBef>
                <a:spcPts val="0"/>
              </a:spcBef>
              <a:buFont typeface="Arial" panose="020B0604020202020204" pitchFamily="34" charset="0"/>
              <a:buChar char="•"/>
            </a:pPr>
            <a:r>
              <a:rPr lang="en-US" sz="1800" dirty="0" smtClean="0">
                <a:solidFill>
                  <a:schemeClr val="tx2"/>
                </a:solidFill>
                <a:latin typeface="Arial" panose="020B0604020202020204" pitchFamily="34" charset="0"/>
                <a:cs typeface="Arial" panose="020B0604020202020204" pitchFamily="34" charset="0"/>
              </a:rPr>
              <a:t>Treatment</a:t>
            </a:r>
            <a:r>
              <a:rPr lang="en-US" sz="1800" dirty="0">
                <a:solidFill>
                  <a:schemeClr val="tx2"/>
                </a:solidFill>
                <a:latin typeface="Arial" panose="020B0604020202020204" pitchFamily="34" charset="0"/>
                <a:cs typeface="Arial" panose="020B0604020202020204" pitchFamily="34" charset="0"/>
              </a:rPr>
              <a:t>:</a:t>
            </a:r>
          </a:p>
          <a:p>
            <a:pPr marL="1085850" lvl="1" indent="-342900">
              <a:spcBef>
                <a:spcPts val="0"/>
              </a:spcBef>
              <a:buFont typeface="Arial" panose="020B0604020202020204" pitchFamily="34" charset="0"/>
              <a:buChar char="•"/>
            </a:pPr>
            <a:r>
              <a:rPr lang="en-US" sz="1800" b="0" dirty="0">
                <a:solidFill>
                  <a:schemeClr val="tx2"/>
                </a:solidFill>
                <a:latin typeface="Arial" panose="020B0604020202020204" pitchFamily="34" charset="0"/>
                <a:cs typeface="Arial" panose="020B0604020202020204" pitchFamily="34" charset="0"/>
              </a:rPr>
              <a:t>Soak the </a:t>
            </a:r>
            <a:r>
              <a:rPr lang="en-US" sz="1800" b="0" dirty="0" smtClean="0">
                <a:solidFill>
                  <a:schemeClr val="tx2"/>
                </a:solidFill>
                <a:latin typeface="Arial" panose="020B0604020202020204" pitchFamily="34" charset="0"/>
                <a:cs typeface="Arial" panose="020B0604020202020204" pitchFamily="34" charset="0"/>
              </a:rPr>
              <a:t>sunburn </a:t>
            </a:r>
            <a:r>
              <a:rPr lang="en-US" sz="1800" b="0" dirty="0">
                <a:solidFill>
                  <a:schemeClr val="tx2"/>
                </a:solidFill>
                <a:latin typeface="Arial" panose="020B0604020202020204" pitchFamily="34" charset="0"/>
                <a:cs typeface="Arial" panose="020B0604020202020204" pitchFamily="34" charset="0"/>
              </a:rPr>
              <a:t>in cool water for five minutes or </a:t>
            </a:r>
            <a:r>
              <a:rPr lang="en-US" sz="1800" b="0" dirty="0" smtClean="0">
                <a:solidFill>
                  <a:schemeClr val="tx2"/>
                </a:solidFill>
                <a:latin typeface="Arial" panose="020B0604020202020204" pitchFamily="34" charset="0"/>
                <a:cs typeface="Arial" panose="020B0604020202020204" pitchFamily="34" charset="0"/>
              </a:rPr>
              <a:t>longer or take a cool shower.</a:t>
            </a:r>
            <a:endParaRPr lang="en-US" sz="1800" b="0" dirty="0">
              <a:solidFill>
                <a:schemeClr val="tx2"/>
              </a:solidFill>
              <a:latin typeface="Arial" panose="020B0604020202020204" pitchFamily="34" charset="0"/>
              <a:cs typeface="Arial" panose="020B0604020202020204" pitchFamily="34" charset="0"/>
            </a:endParaRPr>
          </a:p>
          <a:p>
            <a:pPr marL="1085850" lvl="1" indent="-342900">
              <a:spcBef>
                <a:spcPts val="0"/>
              </a:spcBef>
              <a:buFont typeface="Arial" panose="020B0604020202020204" pitchFamily="34" charset="0"/>
              <a:buChar char="•"/>
            </a:pPr>
            <a:r>
              <a:rPr lang="en-US" sz="1800" b="0" dirty="0">
                <a:solidFill>
                  <a:schemeClr val="tx2"/>
                </a:solidFill>
                <a:latin typeface="Arial" panose="020B0604020202020204" pitchFamily="34" charset="0"/>
                <a:cs typeface="Arial" panose="020B0604020202020204" pitchFamily="34" charset="0"/>
              </a:rPr>
              <a:t>Take acetaminophen or ibuprofen for pain relief.</a:t>
            </a:r>
          </a:p>
          <a:p>
            <a:pPr marL="1085850" lvl="1" indent="-342900">
              <a:spcBef>
                <a:spcPts val="0"/>
              </a:spcBef>
              <a:buFont typeface="Arial" panose="020B0604020202020204" pitchFamily="34" charset="0"/>
              <a:buChar char="•"/>
            </a:pPr>
            <a:r>
              <a:rPr lang="en-US" sz="1800" b="0" dirty="0">
                <a:solidFill>
                  <a:schemeClr val="tx2"/>
                </a:solidFill>
                <a:latin typeface="Arial" panose="020B0604020202020204" pitchFamily="34" charset="0"/>
                <a:cs typeface="Arial" panose="020B0604020202020204" pitchFamily="34" charset="0"/>
              </a:rPr>
              <a:t>Apply lidocaine (an anesthetic) with Aloe Vera to soothe the </a:t>
            </a:r>
            <a:r>
              <a:rPr lang="en-US" sz="1800" b="0" dirty="0" smtClean="0">
                <a:solidFill>
                  <a:schemeClr val="tx2"/>
                </a:solidFill>
                <a:latin typeface="Arial" panose="020B0604020202020204" pitchFamily="34" charset="0"/>
                <a:cs typeface="Arial" panose="020B0604020202020204" pitchFamily="34" charset="0"/>
              </a:rPr>
              <a:t>skin.</a:t>
            </a:r>
            <a:endParaRPr lang="en-US" sz="1800" b="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768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Hyperventilation</a:t>
            </a:r>
            <a:endParaRPr lang="en-US" dirty="0">
              <a:solidFill>
                <a:schemeClr val="tx2"/>
              </a:solidFill>
            </a:endParaRPr>
          </a:p>
        </p:txBody>
      </p:sp>
      <p:sp>
        <p:nvSpPr>
          <p:cNvPr id="114691" name="Rectangle 3"/>
          <p:cNvSpPr>
            <a:spLocks noGrp="1" noChangeArrowheads="1"/>
          </p:cNvSpPr>
          <p:nvPr>
            <p:ph type="body" idx="1"/>
          </p:nvPr>
        </p:nvSpPr>
        <p:spPr>
          <a:xfrm>
            <a:off x="5652121" y="981075"/>
            <a:ext cx="3312492" cy="5473700"/>
          </a:xfrm>
        </p:spPr>
        <p:txBody>
          <a:bodyPr/>
          <a:lstStyle/>
          <a:p>
            <a:r>
              <a:rPr lang="en-US" sz="1800" dirty="0">
                <a:solidFill>
                  <a:schemeClr val="tx2"/>
                </a:solidFill>
              </a:rPr>
              <a:t>Abnormal increase in volume of air breathed in and out of the lungs.. </a:t>
            </a:r>
          </a:p>
          <a:p>
            <a:r>
              <a:rPr lang="en-US" sz="1800" dirty="0">
                <a:solidFill>
                  <a:schemeClr val="tx2"/>
                </a:solidFill>
              </a:rPr>
              <a:t>Occurs during stressful situations such as infection, bleeding, or heart attack.</a:t>
            </a:r>
          </a:p>
          <a:p>
            <a:endParaRPr lang="en-US" dirty="0">
              <a:solidFill>
                <a:schemeClr val="tx2"/>
              </a:solidFill>
            </a:endParaRPr>
          </a:p>
        </p:txBody>
      </p:sp>
      <p:pic>
        <p:nvPicPr>
          <p:cNvPr id="4" name="Content Placeholder 5" descr="Hyperventilation.jpg"/>
          <p:cNvPicPr>
            <a:picLocks noChangeAspect="1"/>
          </p:cNvPicPr>
          <p:nvPr/>
        </p:nvPicPr>
        <p:blipFill>
          <a:blip r:embed="rId3" cstate="print"/>
          <a:stretch>
            <a:fillRect/>
          </a:stretch>
        </p:blipFill>
        <p:spPr>
          <a:xfrm>
            <a:off x="2133972" y="1124744"/>
            <a:ext cx="3295443" cy="2913172"/>
          </a:xfrm>
          <a:prstGeom prst="rect">
            <a:avLst/>
          </a:prstGeom>
        </p:spPr>
      </p:pic>
    </p:spTree>
    <p:extLst>
      <p:ext uri="{BB962C8B-B14F-4D97-AF65-F5344CB8AC3E}">
        <p14:creationId xmlns:p14="http://schemas.microsoft.com/office/powerpoint/2010/main" val="1167706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Hyperventilation Symptoms</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a:solidFill>
                  <a:schemeClr val="tx2"/>
                </a:solidFill>
              </a:rPr>
              <a:t>Hyperventilation causes the carbon dioxide level in the blood to decrease. </a:t>
            </a:r>
          </a:p>
          <a:p>
            <a:r>
              <a:rPr lang="en-US" sz="1800" dirty="0">
                <a:solidFill>
                  <a:schemeClr val="tx2"/>
                </a:solidFill>
              </a:rPr>
              <a:t>This reduces blood flow to the brain, which may result in the following symptoms:</a:t>
            </a:r>
          </a:p>
          <a:p>
            <a:pPr lvl="1"/>
            <a:r>
              <a:rPr lang="en-US" sz="1800" b="0" dirty="0">
                <a:solidFill>
                  <a:schemeClr val="tx2"/>
                </a:solidFill>
              </a:rPr>
              <a:t>Weakness.</a:t>
            </a:r>
          </a:p>
          <a:p>
            <a:pPr lvl="1"/>
            <a:r>
              <a:rPr lang="en-US" sz="1800" b="0" dirty="0">
                <a:solidFill>
                  <a:schemeClr val="tx2"/>
                </a:solidFill>
              </a:rPr>
              <a:t>Tingling in fingers/toes.</a:t>
            </a:r>
          </a:p>
          <a:p>
            <a:pPr lvl="1"/>
            <a:r>
              <a:rPr lang="en-US" sz="1800" b="0" dirty="0">
                <a:solidFill>
                  <a:schemeClr val="tx2"/>
                </a:solidFill>
              </a:rPr>
              <a:t>Dizziness/lightheadedness.</a:t>
            </a:r>
          </a:p>
          <a:p>
            <a:pPr lvl="1"/>
            <a:r>
              <a:rPr lang="en-US" sz="1800" b="0" dirty="0">
                <a:solidFill>
                  <a:schemeClr val="tx2"/>
                </a:solidFill>
              </a:rPr>
              <a:t>Confusion.</a:t>
            </a:r>
          </a:p>
          <a:p>
            <a:pPr lvl="1"/>
            <a:r>
              <a:rPr lang="en-US" sz="1800" b="0" dirty="0">
                <a:solidFill>
                  <a:schemeClr val="tx2"/>
                </a:solidFill>
              </a:rPr>
              <a:t>Agitation.</a:t>
            </a:r>
          </a:p>
          <a:p>
            <a:pPr lvl="1"/>
            <a:r>
              <a:rPr lang="en-US" sz="1800" b="0" dirty="0">
                <a:solidFill>
                  <a:schemeClr val="tx2"/>
                </a:solidFill>
              </a:rPr>
              <a:t>Chest pain or fast and pounding heartbeat.</a:t>
            </a:r>
          </a:p>
          <a:p>
            <a:pPr lvl="1"/>
            <a:r>
              <a:rPr lang="en-US" sz="1800" b="0" dirty="0">
                <a:solidFill>
                  <a:schemeClr val="tx2"/>
                </a:solidFill>
              </a:rPr>
              <a:t>Dry mouth.</a:t>
            </a:r>
          </a:p>
          <a:p>
            <a:pPr lvl="1"/>
            <a:r>
              <a:rPr lang="en-US" sz="1800" b="0" dirty="0">
                <a:solidFill>
                  <a:schemeClr val="tx2"/>
                </a:solidFill>
              </a:rPr>
              <a:t>Nausea.</a:t>
            </a:r>
          </a:p>
          <a:p>
            <a:pPr lvl="1"/>
            <a:r>
              <a:rPr lang="en-US" sz="1800" b="0" dirty="0">
                <a:solidFill>
                  <a:schemeClr val="tx2"/>
                </a:solidFill>
              </a:rPr>
              <a:t>Feeling as if you can't catch your breath.</a:t>
            </a:r>
          </a:p>
          <a:p>
            <a:r>
              <a:rPr lang="en-US" sz="1800" dirty="0">
                <a:solidFill>
                  <a:schemeClr val="tx2"/>
                </a:solidFill>
              </a:rPr>
              <a:t>Reaction to the symptoms causes even greater hyperventilation.</a:t>
            </a:r>
          </a:p>
          <a:p>
            <a:endParaRPr lang="en-US" dirty="0">
              <a:solidFill>
                <a:schemeClr val="tx2"/>
              </a:solidFill>
            </a:endParaRPr>
          </a:p>
        </p:txBody>
      </p:sp>
    </p:spTree>
    <p:extLst>
      <p:ext uri="{BB962C8B-B14F-4D97-AF65-F5344CB8AC3E}">
        <p14:creationId xmlns:p14="http://schemas.microsoft.com/office/powerpoint/2010/main" val="48599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First Aid for </a:t>
            </a:r>
            <a:r>
              <a:rPr lang="en-US" dirty="0" smtClean="0">
                <a:solidFill>
                  <a:schemeClr val="tx2"/>
                </a:solidFill>
              </a:rPr>
              <a:t>Hyperventilation</a:t>
            </a:r>
            <a:endParaRPr lang="en-US" dirty="0">
              <a:solidFill>
                <a:schemeClr val="tx2"/>
              </a:solidFill>
            </a:endParaRPr>
          </a:p>
        </p:txBody>
      </p:sp>
      <p:sp>
        <p:nvSpPr>
          <p:cNvPr id="114691" name="Rectangle 3"/>
          <p:cNvSpPr>
            <a:spLocks noGrp="1" noChangeArrowheads="1"/>
          </p:cNvSpPr>
          <p:nvPr>
            <p:ph type="body" idx="1"/>
          </p:nvPr>
        </p:nvSpPr>
        <p:spPr>
          <a:xfrm>
            <a:off x="1908175" y="902941"/>
            <a:ext cx="4320605" cy="5473700"/>
          </a:xfrm>
        </p:spPr>
        <p:txBody>
          <a:bodyPr/>
          <a:lstStyle/>
          <a:p>
            <a:r>
              <a:rPr lang="en-US" sz="1800" dirty="0">
                <a:solidFill>
                  <a:schemeClr val="tx2"/>
                </a:solidFill>
              </a:rPr>
              <a:t>Calm the person down by identifying the source of anxiety and addressing it. </a:t>
            </a:r>
          </a:p>
          <a:p>
            <a:pPr lvl="1"/>
            <a:r>
              <a:rPr lang="en-US" sz="1800" b="0" dirty="0">
                <a:solidFill>
                  <a:schemeClr val="tx2"/>
                </a:solidFill>
              </a:rPr>
              <a:t>Hyperventilation is often triggered in wilderness settings by a fear of heights, equipment failures, or by a minor injury that causes anxiety.</a:t>
            </a:r>
          </a:p>
          <a:p>
            <a:r>
              <a:rPr lang="en-US" sz="1800" dirty="0">
                <a:solidFill>
                  <a:schemeClr val="tx2"/>
                </a:solidFill>
              </a:rPr>
              <a:t>Have the person breath into a stuff sack or other bag, covering both the nose and mouth with the bag. This will increase the amount of carbon dioxide in the blood.</a:t>
            </a:r>
          </a:p>
          <a:p>
            <a:r>
              <a:rPr lang="en-US" sz="1800" dirty="0">
                <a:solidFill>
                  <a:schemeClr val="tx2"/>
                </a:solidFill>
              </a:rPr>
              <a:t>If the person does not respond to treatment within 20 minutes, the ailment may be something other than hyperventilation. Other possibilities are asthma, heat exhaustion, and heat stroke.</a:t>
            </a:r>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986" y="980728"/>
            <a:ext cx="2670627" cy="2160240"/>
          </a:xfrm>
          <a:prstGeom prst="rect">
            <a:avLst/>
          </a:prstGeom>
        </p:spPr>
      </p:pic>
    </p:spTree>
    <p:extLst>
      <p:ext uri="{BB962C8B-B14F-4D97-AF65-F5344CB8AC3E}">
        <p14:creationId xmlns:p14="http://schemas.microsoft.com/office/powerpoint/2010/main" val="2480407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Altitude Sickness</a:t>
            </a:r>
          </a:p>
        </p:txBody>
      </p:sp>
      <p:sp>
        <p:nvSpPr>
          <p:cNvPr id="114691" name="Rectangle 3"/>
          <p:cNvSpPr>
            <a:spLocks noGrp="1" noChangeArrowheads="1"/>
          </p:cNvSpPr>
          <p:nvPr>
            <p:ph type="body" idx="1"/>
          </p:nvPr>
        </p:nvSpPr>
        <p:spPr>
          <a:xfrm>
            <a:off x="4211959" y="981075"/>
            <a:ext cx="4752653" cy="5473700"/>
          </a:xfrm>
        </p:spPr>
        <p:txBody>
          <a:bodyPr/>
          <a:lstStyle/>
          <a:p>
            <a:pPr marL="214313" indent="-214313">
              <a:buFont typeface="Arial" panose="020B0604020202020204" pitchFamily="34" charset="0"/>
              <a:buChar char="•"/>
            </a:pPr>
            <a:r>
              <a:rPr lang="en-US" altLang="en-US" sz="1800" dirty="0" smtClean="0">
                <a:solidFill>
                  <a:schemeClr val="tx2"/>
                </a:solidFill>
              </a:rPr>
              <a:t>Hiking </a:t>
            </a:r>
            <a:r>
              <a:rPr lang="en-US" altLang="en-US" sz="1800" dirty="0">
                <a:solidFill>
                  <a:schemeClr val="tx2"/>
                </a:solidFill>
              </a:rPr>
              <a:t>may take you to high places where </a:t>
            </a:r>
            <a:r>
              <a:rPr lang="en-US" altLang="en-US" sz="1800" i="1" dirty="0">
                <a:solidFill>
                  <a:schemeClr val="tx2"/>
                </a:solidFill>
              </a:rPr>
              <a:t>altitude sickness</a:t>
            </a:r>
            <a:r>
              <a:rPr lang="en-US" altLang="en-US" sz="1800" dirty="0">
                <a:solidFill>
                  <a:schemeClr val="tx2"/>
                </a:solidFill>
              </a:rPr>
              <a:t> (also known as </a:t>
            </a:r>
            <a:r>
              <a:rPr lang="en-US" altLang="en-US" sz="1800" i="1" dirty="0">
                <a:solidFill>
                  <a:schemeClr val="tx2"/>
                </a:solidFill>
              </a:rPr>
              <a:t>AMS</a:t>
            </a:r>
            <a:r>
              <a:rPr lang="en-US" altLang="en-US" sz="1800" dirty="0">
                <a:solidFill>
                  <a:schemeClr val="tx2"/>
                </a:solidFill>
              </a:rPr>
              <a:t>, or </a:t>
            </a:r>
            <a:r>
              <a:rPr lang="en-US" altLang="en-US" sz="1800" i="1" dirty="0">
                <a:solidFill>
                  <a:schemeClr val="tx2"/>
                </a:solidFill>
              </a:rPr>
              <a:t>Acute Mountain Sickness</a:t>
            </a:r>
            <a:r>
              <a:rPr lang="en-US" altLang="en-US" sz="1800" dirty="0">
                <a:solidFill>
                  <a:schemeClr val="tx2"/>
                </a:solidFill>
              </a:rPr>
              <a:t>) can be a concern. </a:t>
            </a:r>
          </a:p>
          <a:p>
            <a:pPr marL="214313" indent="-214313">
              <a:buFont typeface="Arial" panose="020B0604020202020204" pitchFamily="34" charset="0"/>
              <a:buChar char="•"/>
            </a:pPr>
            <a:r>
              <a:rPr lang="en-US" altLang="en-US" sz="1800" dirty="0">
                <a:solidFill>
                  <a:schemeClr val="tx2"/>
                </a:solidFill>
              </a:rPr>
              <a:t>Altitude sickness is seldom a problem for people at elevations of less than 8,000 feet above sea level. </a:t>
            </a:r>
          </a:p>
          <a:p>
            <a:pPr marL="214313" indent="-214313">
              <a:buFont typeface="Arial" panose="020B0604020202020204" pitchFamily="34" charset="0"/>
              <a:buChar char="•"/>
            </a:pPr>
            <a:r>
              <a:rPr lang="en-US" altLang="en-US" sz="1800" dirty="0">
                <a:solidFill>
                  <a:schemeClr val="tx2"/>
                </a:solidFill>
              </a:rPr>
              <a:t>High altitudes may leave you short of breath due to less oxygen. </a:t>
            </a:r>
          </a:p>
          <a:p>
            <a:pPr marL="214313" indent="-214313">
              <a:buFont typeface="Arial" panose="020B0604020202020204" pitchFamily="34" charset="0"/>
              <a:buChar char="•"/>
            </a:pPr>
            <a:r>
              <a:rPr lang="en-US" altLang="en-US" sz="1800" dirty="0">
                <a:solidFill>
                  <a:schemeClr val="tx2"/>
                </a:solidFill>
              </a:rPr>
              <a:t>Your body will </a:t>
            </a:r>
            <a:r>
              <a:rPr lang="en-US" altLang="en-US" sz="1800" i="1" dirty="0">
                <a:solidFill>
                  <a:schemeClr val="tx2"/>
                </a:solidFill>
              </a:rPr>
              <a:t>acclimate</a:t>
            </a:r>
            <a:r>
              <a:rPr lang="en-US" altLang="en-US" sz="1800" dirty="0">
                <a:solidFill>
                  <a:schemeClr val="tx2"/>
                </a:solidFill>
              </a:rPr>
              <a:t> to higher altitudes within a few days by producing extra red blood cells to carry more oxygen. </a:t>
            </a:r>
          </a:p>
          <a:p>
            <a:pPr marL="214313" indent="-214313">
              <a:buFont typeface="Arial" panose="020B0604020202020204" pitchFamily="34" charset="0"/>
              <a:buChar char="•"/>
            </a:pPr>
            <a:r>
              <a:rPr lang="en-US" altLang="en-US" sz="1800" dirty="0">
                <a:solidFill>
                  <a:schemeClr val="tx2"/>
                </a:solidFill>
              </a:rPr>
              <a:t>To help prevent altitude sickness:</a:t>
            </a:r>
          </a:p>
          <a:p>
            <a:pPr marL="557204" lvl="1" indent="-214313">
              <a:buFont typeface="Arial" panose="020B0604020202020204" pitchFamily="34" charset="0"/>
              <a:buChar char="–"/>
            </a:pPr>
            <a:r>
              <a:rPr lang="en-US" altLang="en-US" sz="1800" b="0" dirty="0">
                <a:solidFill>
                  <a:schemeClr val="tx2"/>
                </a:solidFill>
              </a:rPr>
              <a:t>Drink plenty of fluids. </a:t>
            </a:r>
          </a:p>
          <a:p>
            <a:pPr marL="557204" lvl="1" indent="-214313">
              <a:buFont typeface="Arial" panose="020B0604020202020204" pitchFamily="34" charset="0"/>
              <a:buChar char="–"/>
            </a:pPr>
            <a:r>
              <a:rPr lang="en-US" altLang="en-US" sz="1800" b="0" dirty="0">
                <a:solidFill>
                  <a:schemeClr val="tx2"/>
                </a:solidFill>
              </a:rPr>
              <a:t>Ascend gradually and permit your body to acclimate as you go higher</a:t>
            </a:r>
            <a:r>
              <a:rPr lang="en-US" altLang="en-US" sz="1800" b="0" dirty="0">
                <a:solidFill>
                  <a:schemeClr val="tx2"/>
                </a:solidFill>
                <a:ea typeface="Arial Unicode MS" panose="020B0604020202020204" pitchFamily="34" charset="-128"/>
                <a:cs typeface="Arial Unicode MS" panose="020B0604020202020204" pitchFamily="34" charset="-128"/>
              </a:rPr>
              <a:t> (</a:t>
            </a:r>
            <a:r>
              <a:rPr lang="en-US" sz="1800" b="0" dirty="0">
                <a:solidFill>
                  <a:schemeClr val="tx2"/>
                </a:solidFill>
                <a:ea typeface="Arial Unicode MS" panose="020B0604020202020204" pitchFamily="34" charset="-128"/>
                <a:cs typeface="Arial Unicode MS" panose="020B0604020202020204" pitchFamily="34" charset="-128"/>
              </a:rPr>
              <a:t>increase your altitude by no more than 1,000 feet/day).</a:t>
            </a:r>
            <a:endParaRPr lang="en-US" sz="1800" b="0" dirty="0">
              <a:solidFill>
                <a:schemeClr val="tx2"/>
              </a:solidFill>
            </a:endParaRPr>
          </a:p>
          <a:p>
            <a:endParaRPr lang="en-US"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30" y="1132549"/>
            <a:ext cx="3602038" cy="174899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0498" y="2924944"/>
            <a:ext cx="2040281" cy="2295316"/>
          </a:xfrm>
          <a:prstGeom prst="rect">
            <a:avLst/>
          </a:prstGeom>
        </p:spPr>
      </p:pic>
    </p:spTree>
    <p:extLst>
      <p:ext uri="{BB962C8B-B14F-4D97-AF65-F5344CB8AC3E}">
        <p14:creationId xmlns:p14="http://schemas.microsoft.com/office/powerpoint/2010/main" val="2765821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First Aid for Sprains</a:t>
            </a:r>
          </a:p>
        </p:txBody>
      </p:sp>
      <p:sp>
        <p:nvSpPr>
          <p:cNvPr id="114691" name="Rectangle 3"/>
          <p:cNvSpPr>
            <a:spLocks noGrp="1" noChangeArrowheads="1"/>
          </p:cNvSpPr>
          <p:nvPr>
            <p:ph type="body" idx="1"/>
          </p:nvPr>
        </p:nvSpPr>
        <p:spPr>
          <a:xfrm>
            <a:off x="1908175" y="981075"/>
            <a:ext cx="3095873" cy="5473700"/>
          </a:xfrm>
        </p:spPr>
        <p:txBody>
          <a:bodyPr/>
          <a:lstStyle/>
          <a:p>
            <a:pPr>
              <a:buFont typeface="Arial" panose="020B0604020202020204" pitchFamily="34" charset="0"/>
              <a:buChar char="•"/>
            </a:pPr>
            <a:r>
              <a:rPr lang="en-US" sz="1800" dirty="0">
                <a:solidFill>
                  <a:schemeClr val="tx2"/>
                </a:solidFill>
                <a:cs typeface="Arial" panose="020B0604020202020204" pitchFamily="34" charset="0"/>
              </a:rPr>
              <a:t>Immobilize area in </a:t>
            </a:r>
            <a:r>
              <a:rPr lang="en-US" sz="1800" dirty="0" smtClean="0">
                <a:solidFill>
                  <a:schemeClr val="tx2"/>
                </a:solidFill>
                <a:cs typeface="Arial" panose="020B0604020202020204" pitchFamily="34" charset="0"/>
              </a:rPr>
              <a:t>position found</a:t>
            </a:r>
            <a:r>
              <a:rPr lang="en-US" sz="1800" dirty="0">
                <a:solidFill>
                  <a:schemeClr val="tx2"/>
                </a:solidFill>
                <a:cs typeface="Arial" panose="020B0604020202020204" pitchFamily="34" charset="0"/>
              </a:rPr>
              <a:t>.</a:t>
            </a:r>
          </a:p>
          <a:p>
            <a:pPr>
              <a:buFont typeface="Arial" panose="020B0604020202020204" pitchFamily="34" charset="0"/>
              <a:buChar char="•"/>
            </a:pPr>
            <a:r>
              <a:rPr lang="en-US" sz="1800" dirty="0">
                <a:solidFill>
                  <a:schemeClr val="tx2"/>
                </a:solidFill>
                <a:cs typeface="Arial" panose="020B0604020202020204" pitchFamily="34" charset="0"/>
              </a:rPr>
              <a:t>Put ice or cold </a:t>
            </a:r>
            <a:r>
              <a:rPr lang="en-US" sz="1800" dirty="0" smtClean="0">
                <a:solidFill>
                  <a:schemeClr val="tx2"/>
                </a:solidFill>
                <a:cs typeface="Arial" panose="020B0604020202020204" pitchFamily="34" charset="0"/>
              </a:rPr>
              <a:t>pack on </a:t>
            </a:r>
            <a:r>
              <a:rPr lang="en-US" sz="1800" dirty="0">
                <a:solidFill>
                  <a:schemeClr val="tx2"/>
                </a:solidFill>
                <a:cs typeface="Arial" panose="020B0604020202020204" pitchFamily="34" charset="0"/>
              </a:rPr>
              <a:t>area.</a:t>
            </a:r>
          </a:p>
          <a:p>
            <a:pPr>
              <a:buFont typeface="Arial" panose="020B0604020202020204" pitchFamily="34" charset="0"/>
              <a:buChar char="•"/>
            </a:pPr>
            <a:r>
              <a:rPr lang="en-US" sz="1800" dirty="0">
                <a:solidFill>
                  <a:schemeClr val="tx2"/>
                </a:solidFill>
                <a:cs typeface="Arial" panose="020B0604020202020204" pitchFamily="34" charset="0"/>
              </a:rPr>
              <a:t>Wrap joint with compression bandage.</a:t>
            </a:r>
          </a:p>
          <a:p>
            <a:pPr>
              <a:buFont typeface="Arial" panose="020B0604020202020204" pitchFamily="34" charset="0"/>
              <a:buChar char="•"/>
            </a:pPr>
            <a:r>
              <a:rPr lang="en-US" sz="1800" dirty="0">
                <a:solidFill>
                  <a:schemeClr val="tx2"/>
                </a:solidFill>
                <a:cs typeface="Arial" panose="020B0604020202020204" pitchFamily="34" charset="0"/>
              </a:rPr>
              <a:t>Use soft splint to immobilize and support joint.</a:t>
            </a:r>
          </a:p>
          <a:p>
            <a:pPr>
              <a:buFont typeface="Arial" panose="020B0604020202020204" pitchFamily="34" charset="0"/>
              <a:buChar char="•"/>
            </a:pPr>
            <a:r>
              <a:rPr lang="en-US" sz="1800" dirty="0">
                <a:solidFill>
                  <a:schemeClr val="tx2"/>
                </a:solidFill>
                <a:cs typeface="Arial" panose="020B0604020202020204" pitchFamily="34" charset="0"/>
              </a:rPr>
              <a:t>Seek medical attention if </a:t>
            </a:r>
            <a:r>
              <a:rPr lang="en-US" sz="1800" dirty="0" smtClean="0">
                <a:solidFill>
                  <a:schemeClr val="tx2"/>
                </a:solidFill>
                <a:cs typeface="Arial" panose="020B0604020202020204" pitchFamily="34" charset="0"/>
              </a:rPr>
              <a:t>appropriate</a:t>
            </a:r>
            <a:r>
              <a:rPr lang="en-US" sz="1800" dirty="0">
                <a:solidFill>
                  <a:schemeClr val="tx2"/>
                </a:solidFill>
                <a:cs typeface="Arial" panose="020B0604020202020204" pitchFamily="34" charset="0"/>
              </a:rPr>
              <a:t>.</a:t>
            </a:r>
          </a:p>
          <a:p>
            <a:endParaRPr lang="en-US" dirty="0">
              <a:solidFill>
                <a:schemeClr val="tx2"/>
              </a:solidFill>
            </a:endParaRPr>
          </a:p>
        </p:txBody>
      </p:sp>
      <p:pic>
        <p:nvPicPr>
          <p:cNvPr id="4" name="Content Placeholder 6"/>
          <p:cNvPicPr>
            <a:picLocks noChangeAspect="1"/>
          </p:cNvPicPr>
          <p:nvPr/>
        </p:nvPicPr>
        <p:blipFill rotWithShape="1">
          <a:blip r:embed="rId3">
            <a:extLst>
              <a:ext uri="{28A0092B-C50C-407E-A947-70E740481C1C}">
                <a14:useLocalDpi xmlns:a14="http://schemas.microsoft.com/office/drawing/2010/main" val="0"/>
              </a:ext>
            </a:extLst>
          </a:blip>
          <a:srcRect l="2967" r="8512" b="3376"/>
          <a:stretch/>
        </p:blipFill>
        <p:spPr>
          <a:xfrm>
            <a:off x="4860032" y="981075"/>
            <a:ext cx="3962400" cy="2743200"/>
          </a:xfrm>
          <a:prstGeom prst="rect">
            <a:avLst/>
          </a:prstGeom>
        </p:spPr>
      </p:pic>
    </p:spTree>
    <p:extLst>
      <p:ext uri="{BB962C8B-B14F-4D97-AF65-F5344CB8AC3E}">
        <p14:creationId xmlns:p14="http://schemas.microsoft.com/office/powerpoint/2010/main" val="50376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Blisters</a:t>
            </a:r>
          </a:p>
        </p:txBody>
      </p:sp>
      <p:sp>
        <p:nvSpPr>
          <p:cNvPr id="114691" name="Rectangle 3"/>
          <p:cNvSpPr>
            <a:spLocks noGrp="1" noChangeArrowheads="1"/>
          </p:cNvSpPr>
          <p:nvPr>
            <p:ph type="body" idx="1"/>
          </p:nvPr>
        </p:nvSpPr>
        <p:spPr>
          <a:xfrm>
            <a:off x="5364089" y="981075"/>
            <a:ext cx="3600524" cy="5473700"/>
          </a:xfrm>
        </p:spPr>
        <p:txBody>
          <a:bodyPr/>
          <a:lstStyle/>
          <a:p>
            <a:pPr marL="257175" indent="-257175">
              <a:buFont typeface="Arial" panose="020B0604020202020204" pitchFamily="34" charset="0"/>
              <a:buChar char="•"/>
            </a:pPr>
            <a:r>
              <a:rPr lang="en-US" sz="1800" dirty="0">
                <a:solidFill>
                  <a:schemeClr val="tx2"/>
                </a:solidFill>
              </a:rPr>
              <a:t>A blister is skin injury that is usually filled with water. </a:t>
            </a:r>
          </a:p>
          <a:p>
            <a:pPr marL="257175" indent="-257175">
              <a:buFont typeface="Arial" panose="020B0604020202020204" pitchFamily="34" charset="0"/>
              <a:buChar char="•"/>
            </a:pPr>
            <a:r>
              <a:rPr lang="en-US" sz="1800" dirty="0">
                <a:solidFill>
                  <a:schemeClr val="tx2"/>
                </a:solidFill>
              </a:rPr>
              <a:t>Blisters commonly occur on the feet or hands. </a:t>
            </a:r>
          </a:p>
          <a:p>
            <a:pPr marL="257175" indent="-257175">
              <a:buFont typeface="Arial" panose="020B0604020202020204" pitchFamily="34" charset="0"/>
              <a:buChar char="•"/>
            </a:pPr>
            <a:r>
              <a:rPr lang="en-US" sz="1800" dirty="0">
                <a:solidFill>
                  <a:schemeClr val="tx2"/>
                </a:solidFill>
              </a:rPr>
              <a:t>They are most often caused by the hands or feet rubbing against something (such as wearing new shoes).</a:t>
            </a:r>
          </a:p>
          <a:p>
            <a:endParaRPr lang="en-US" sz="1800" dirty="0">
              <a:solidFill>
                <a:schemeClr val="tx2"/>
              </a:solidFill>
            </a:endParaRP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08175" y="1052736"/>
            <a:ext cx="3353504" cy="1786163"/>
          </a:xfrm>
          <a:prstGeom prst="rect">
            <a:avLst/>
          </a:prstGeom>
          <a:noFill/>
          <a:ln w="9525">
            <a:noFill/>
            <a:miter lim="800000"/>
            <a:headEnd/>
            <a:tailEnd/>
          </a:ln>
          <a:effectLst/>
        </p:spPr>
      </p:pic>
    </p:spTree>
    <p:extLst>
      <p:ext uri="{BB962C8B-B14F-4D97-AF65-F5344CB8AC3E}">
        <p14:creationId xmlns:p14="http://schemas.microsoft.com/office/powerpoint/2010/main" val="10795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224" y="332656"/>
            <a:ext cx="7296811" cy="5472608"/>
          </a:xfrm>
          <a:prstGeom prst="rect">
            <a:avLst/>
          </a:prstGeom>
        </p:spPr>
      </p:pic>
    </p:spTree>
    <p:extLst>
      <p:ext uri="{BB962C8B-B14F-4D97-AF65-F5344CB8AC3E}">
        <p14:creationId xmlns:p14="http://schemas.microsoft.com/office/powerpoint/2010/main" val="758193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Treatment for Blisters</a:t>
            </a:r>
          </a:p>
        </p:txBody>
      </p:sp>
      <p:sp>
        <p:nvSpPr>
          <p:cNvPr id="114691" name="Rectangle 3"/>
          <p:cNvSpPr>
            <a:spLocks noGrp="1" noChangeArrowheads="1"/>
          </p:cNvSpPr>
          <p:nvPr>
            <p:ph type="body" idx="1"/>
          </p:nvPr>
        </p:nvSpPr>
        <p:spPr>
          <a:xfrm>
            <a:off x="5508103" y="951893"/>
            <a:ext cx="3456509" cy="5502882"/>
          </a:xfrm>
        </p:spPr>
        <p:txBody>
          <a:bodyPr/>
          <a:lstStyle/>
          <a:p>
            <a:pPr marL="257175" indent="-257175">
              <a:buFont typeface="Arial" panose="020B0604020202020204" pitchFamily="34" charset="0"/>
              <a:buChar char="•"/>
            </a:pPr>
            <a:r>
              <a:rPr lang="en-US" sz="1800" dirty="0">
                <a:solidFill>
                  <a:schemeClr val="tx2"/>
                </a:solidFill>
              </a:rPr>
              <a:t>Do not open the blisters, since this increases the possibility of infection. </a:t>
            </a:r>
          </a:p>
          <a:p>
            <a:pPr marL="257175" indent="-257175">
              <a:buFont typeface="Arial" panose="020B0604020202020204" pitchFamily="34" charset="0"/>
              <a:buChar char="•"/>
            </a:pPr>
            <a:r>
              <a:rPr lang="en-US" sz="1800" dirty="0">
                <a:solidFill>
                  <a:schemeClr val="tx2"/>
                </a:solidFill>
              </a:rPr>
              <a:t>Clean the skin around it.</a:t>
            </a:r>
          </a:p>
          <a:p>
            <a:pPr marL="257175" indent="-257175">
              <a:buFont typeface="Arial" panose="020B0604020202020204" pitchFamily="34" charset="0"/>
              <a:buChar char="•"/>
            </a:pPr>
            <a:r>
              <a:rPr lang="en-US" sz="1800" dirty="0">
                <a:solidFill>
                  <a:schemeClr val="tx2"/>
                </a:solidFill>
              </a:rPr>
              <a:t>Take the pressure off the area by placing a Band-Aid over the blister or Moleskin with a hole cut in the center. </a:t>
            </a:r>
          </a:p>
          <a:p>
            <a:pPr marL="257175" indent="-257175">
              <a:buFont typeface="Arial" panose="020B0604020202020204" pitchFamily="34" charset="0"/>
              <a:buChar char="•"/>
            </a:pPr>
            <a:r>
              <a:rPr lang="en-US" sz="1800" dirty="0">
                <a:solidFill>
                  <a:schemeClr val="tx2"/>
                </a:solidFill>
              </a:rPr>
              <a:t>If the blister accidentally breaks open, trim off the loose skin. </a:t>
            </a:r>
          </a:p>
          <a:p>
            <a:pPr marL="257175" indent="-257175">
              <a:buFont typeface="Arial" panose="020B0604020202020204" pitchFamily="34" charset="0"/>
              <a:buChar char="•"/>
            </a:pPr>
            <a:r>
              <a:rPr lang="en-US" sz="1800" dirty="0">
                <a:solidFill>
                  <a:schemeClr val="tx2"/>
                </a:solidFill>
              </a:rPr>
              <a:t>Keep the surface clean by washing it twice a day with an antibacterial soap (such as Dial or Safeguard). </a:t>
            </a:r>
          </a:p>
          <a:p>
            <a:pPr marL="257175" indent="-257175">
              <a:buFont typeface="Arial" panose="020B0604020202020204" pitchFamily="34" charset="0"/>
              <a:buChar char="•"/>
            </a:pPr>
            <a:r>
              <a:rPr lang="en-US" sz="1800" dirty="0">
                <a:solidFill>
                  <a:schemeClr val="tx2"/>
                </a:solidFill>
              </a:rPr>
              <a:t>Apply an antibiotic ointment and a Band-Aid to help with healing.</a:t>
            </a:r>
          </a:p>
          <a:p>
            <a:endParaRPr lang="en-US" dirty="0">
              <a:solidFill>
                <a:schemeClr val="tx2"/>
              </a:solidFill>
            </a:endParaRPr>
          </a:p>
        </p:txBody>
      </p:sp>
      <p:pic>
        <p:nvPicPr>
          <p:cNvPr id="4" name="Content Placeholder 5"/>
          <p:cNvPicPr>
            <a:picLocks noChangeAspect="1"/>
          </p:cNvPicPr>
          <p:nvPr/>
        </p:nvPicPr>
        <p:blipFill rotWithShape="1">
          <a:blip r:embed="rId3">
            <a:extLst>
              <a:ext uri="{28A0092B-C50C-407E-A947-70E740481C1C}">
                <a14:useLocalDpi xmlns:a14="http://schemas.microsoft.com/office/drawing/2010/main" val="0"/>
              </a:ext>
            </a:extLst>
          </a:blip>
          <a:srcRect t="25470"/>
          <a:stretch/>
        </p:blipFill>
        <p:spPr>
          <a:xfrm>
            <a:off x="1908175" y="951892"/>
            <a:ext cx="3506932" cy="3086100"/>
          </a:xfrm>
          <a:prstGeom prst="rect">
            <a:avLst/>
          </a:prstGeom>
        </p:spPr>
      </p:pic>
    </p:spTree>
    <p:extLst>
      <p:ext uri="{BB962C8B-B14F-4D97-AF65-F5344CB8AC3E}">
        <p14:creationId xmlns:p14="http://schemas.microsoft.com/office/powerpoint/2010/main" val="345696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Popping a Blister</a:t>
            </a:r>
          </a:p>
        </p:txBody>
      </p:sp>
      <p:sp>
        <p:nvSpPr>
          <p:cNvPr id="114691" name="Rectangle 3"/>
          <p:cNvSpPr>
            <a:spLocks noGrp="1" noChangeArrowheads="1"/>
          </p:cNvSpPr>
          <p:nvPr>
            <p:ph type="body" idx="1"/>
          </p:nvPr>
        </p:nvSpPr>
        <p:spPr>
          <a:xfrm>
            <a:off x="3419872" y="912813"/>
            <a:ext cx="5544740" cy="5541962"/>
          </a:xfrm>
        </p:spPr>
        <p:txBody>
          <a:bodyPr/>
          <a:lstStyle/>
          <a:p>
            <a:pPr marL="257175" indent="-257175">
              <a:buFont typeface="Arial" panose="020B0604020202020204" pitchFamily="34" charset="0"/>
              <a:buChar char="•"/>
            </a:pPr>
            <a:r>
              <a:rPr lang="en-US" sz="1800" dirty="0">
                <a:solidFill>
                  <a:schemeClr val="tx2"/>
                </a:solidFill>
              </a:rPr>
              <a:t>If a blister  is in a frequently used area that has a high risk of rupturing, it may be best to pop it to make sure it’s properly protected against infection. </a:t>
            </a:r>
          </a:p>
          <a:p>
            <a:pPr marL="257175" indent="-257175">
              <a:buFont typeface="Arial" panose="020B0604020202020204" pitchFamily="34" charset="0"/>
              <a:buChar char="•"/>
            </a:pPr>
            <a:r>
              <a:rPr lang="en-US" sz="1800" dirty="0">
                <a:solidFill>
                  <a:schemeClr val="tx2"/>
                </a:solidFill>
              </a:rPr>
              <a:t>Wash your hands and the blister thoroughly. </a:t>
            </a:r>
          </a:p>
          <a:p>
            <a:pPr marL="257175" indent="-257175">
              <a:buFont typeface="Arial" panose="020B0604020202020204" pitchFamily="34" charset="0"/>
              <a:buChar char="•"/>
            </a:pPr>
            <a:r>
              <a:rPr lang="en-US" sz="1800" dirty="0">
                <a:solidFill>
                  <a:schemeClr val="tx2"/>
                </a:solidFill>
              </a:rPr>
              <a:t>Disinfect a needle with alcohol. </a:t>
            </a:r>
          </a:p>
          <a:p>
            <a:pPr marL="257175" indent="-257175">
              <a:buFont typeface="Arial" panose="020B0604020202020204" pitchFamily="34" charset="0"/>
              <a:buChar char="•"/>
            </a:pPr>
            <a:r>
              <a:rPr lang="en-US" sz="1800" dirty="0">
                <a:solidFill>
                  <a:schemeClr val="tx2"/>
                </a:solidFill>
              </a:rPr>
              <a:t>Carefully puncture the blister. </a:t>
            </a:r>
          </a:p>
          <a:p>
            <a:pPr marL="600067" lvl="1" indent="-257175">
              <a:buFont typeface="Arial" panose="020B0604020202020204" pitchFamily="34" charset="0"/>
              <a:buChar char="–"/>
            </a:pPr>
            <a:r>
              <a:rPr lang="en-US" sz="1400" b="0" dirty="0">
                <a:solidFill>
                  <a:schemeClr val="tx2"/>
                </a:solidFill>
              </a:rPr>
              <a:t>Poke three or four shallow holes around the edge of the blister. </a:t>
            </a:r>
          </a:p>
          <a:p>
            <a:pPr marL="600067" lvl="1" indent="-257175">
              <a:buFont typeface="Arial" panose="020B0604020202020204" pitchFamily="34" charset="0"/>
              <a:buChar char="–"/>
            </a:pPr>
            <a:r>
              <a:rPr lang="en-US" sz="1400" b="0" dirty="0">
                <a:solidFill>
                  <a:schemeClr val="tx2"/>
                </a:solidFill>
              </a:rPr>
              <a:t>You want to keep as much of the skin intact as possible. </a:t>
            </a:r>
          </a:p>
          <a:p>
            <a:pPr marL="600067" lvl="1" indent="-257175">
              <a:buFont typeface="Arial" panose="020B0604020202020204" pitchFamily="34" charset="0"/>
              <a:buChar char="–"/>
            </a:pPr>
            <a:r>
              <a:rPr lang="en-US" sz="1400" b="0" dirty="0">
                <a:solidFill>
                  <a:schemeClr val="tx2"/>
                </a:solidFill>
              </a:rPr>
              <a:t>Allow the fluid to drain out.</a:t>
            </a:r>
          </a:p>
          <a:p>
            <a:pPr marL="257175" indent="-257175">
              <a:buFont typeface="Arial" panose="020B0604020202020204" pitchFamily="34" charset="0"/>
              <a:buChar char="•"/>
            </a:pPr>
            <a:r>
              <a:rPr lang="en-US" sz="1800" dirty="0">
                <a:solidFill>
                  <a:schemeClr val="tx2"/>
                </a:solidFill>
              </a:rPr>
              <a:t>Cover the blister with a first aid ointment such as Neosporin. </a:t>
            </a:r>
          </a:p>
          <a:p>
            <a:pPr marL="257175" indent="-257175">
              <a:buFont typeface="Arial" panose="020B0604020202020204" pitchFamily="34" charset="0"/>
              <a:buChar char="•"/>
            </a:pPr>
            <a:r>
              <a:rPr lang="en-US" sz="1800" dirty="0">
                <a:solidFill>
                  <a:schemeClr val="tx2"/>
                </a:solidFill>
              </a:rPr>
              <a:t>Apply a dressing. </a:t>
            </a:r>
          </a:p>
          <a:p>
            <a:pPr marL="600067" lvl="1" indent="-257175">
              <a:buFont typeface="Arial" panose="020B0604020202020204" pitchFamily="34" charset="0"/>
              <a:buChar char="–"/>
            </a:pPr>
            <a:r>
              <a:rPr lang="en-US" sz="1400" b="0" dirty="0">
                <a:solidFill>
                  <a:schemeClr val="tx2"/>
                </a:solidFill>
              </a:rPr>
              <a:t>Cover the blister tightly with a bandage or gauze. </a:t>
            </a:r>
          </a:p>
          <a:p>
            <a:pPr marL="257175" indent="-257175">
              <a:buFont typeface="Arial" panose="020B0604020202020204" pitchFamily="34" charset="0"/>
              <a:buChar char="•"/>
            </a:pPr>
            <a:r>
              <a:rPr lang="en-US" sz="1800" dirty="0">
                <a:solidFill>
                  <a:schemeClr val="tx2"/>
                </a:solidFill>
              </a:rPr>
              <a:t>Repeat if necessary. </a:t>
            </a:r>
          </a:p>
          <a:p>
            <a:pPr marL="600067" lvl="1" indent="-257175">
              <a:buFont typeface="Arial" panose="020B0604020202020204" pitchFamily="34" charset="0"/>
              <a:buChar char="–"/>
            </a:pPr>
            <a:r>
              <a:rPr lang="en-US" sz="1400" b="0" dirty="0">
                <a:solidFill>
                  <a:schemeClr val="tx2"/>
                </a:solidFill>
              </a:rPr>
              <a:t>You may need to perform these steps every six to eight hours for the first 24 hours. </a:t>
            </a:r>
          </a:p>
          <a:p>
            <a:pPr marL="600067" lvl="1" indent="-257175">
              <a:buFont typeface="Arial" panose="020B0604020202020204" pitchFamily="34" charset="0"/>
              <a:buChar char="–"/>
            </a:pPr>
            <a:r>
              <a:rPr lang="en-US" sz="1400" b="0" dirty="0">
                <a:solidFill>
                  <a:schemeClr val="tx2"/>
                </a:solidFill>
              </a:rPr>
              <a:t>After that, change the dressing and apply ointment daily.</a:t>
            </a:r>
          </a:p>
        </p:txBody>
      </p:sp>
      <p:pic>
        <p:nvPicPr>
          <p:cNvPr id="4" name="Picture 3"/>
          <p:cNvPicPr>
            <a:picLocks noChangeAspect="1"/>
          </p:cNvPicPr>
          <p:nvPr/>
        </p:nvPicPr>
        <p:blipFill>
          <a:blip r:embed="rId3"/>
          <a:stretch>
            <a:fillRect/>
          </a:stretch>
        </p:blipFill>
        <p:spPr>
          <a:xfrm>
            <a:off x="0" y="1048138"/>
            <a:ext cx="3287342" cy="5330825"/>
          </a:xfrm>
          <a:prstGeom prst="rect">
            <a:avLst/>
          </a:prstGeom>
        </p:spPr>
      </p:pic>
    </p:spTree>
    <p:extLst>
      <p:ext uri="{BB962C8B-B14F-4D97-AF65-F5344CB8AC3E}">
        <p14:creationId xmlns:p14="http://schemas.microsoft.com/office/powerpoint/2010/main" val="427845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47813" y="188913"/>
            <a:ext cx="6120531" cy="649287"/>
          </a:xfrm>
        </p:spPr>
        <p:txBody>
          <a:bodyPr/>
          <a:lstStyle/>
          <a:p>
            <a:r>
              <a:rPr lang="en-US" sz="2800" dirty="0" smtClean="0">
                <a:effectLst>
                  <a:outerShdw blurRad="38100" dist="38100" dir="2700000" algn="tl">
                    <a:srgbClr val="000000">
                      <a:alpha val="43137"/>
                    </a:srgbClr>
                  </a:outerShdw>
                </a:effectLst>
                <a:latin typeface="Tahoma" charset="0"/>
              </a:rPr>
              <a:t>Hiking Merit Badge Requirements</a:t>
            </a:r>
            <a:endParaRPr lang="uk-UA" sz="2800" dirty="0">
              <a:effectLst>
                <a:outerShdw blurRad="38100" dist="38100" dir="2700000" algn="tl">
                  <a:srgbClr val="000000">
                    <a:alpha val="43137"/>
                  </a:srgbClr>
                </a:outerShdw>
              </a:effectLst>
              <a:latin typeface="Tahoma" charset="0"/>
            </a:endParaRPr>
          </a:p>
        </p:txBody>
      </p:sp>
      <p:sp>
        <p:nvSpPr>
          <p:cNvPr id="36867" name="Rectangle 3"/>
          <p:cNvSpPr>
            <a:spLocks noGrp="1" noChangeArrowheads="1"/>
          </p:cNvSpPr>
          <p:nvPr>
            <p:ph type="body" idx="1"/>
          </p:nvPr>
        </p:nvSpPr>
        <p:spPr>
          <a:xfrm>
            <a:off x="683568" y="981074"/>
            <a:ext cx="7805565" cy="5400253"/>
          </a:xfrm>
        </p:spPr>
        <p:txBody>
          <a:bodyPr/>
          <a:lstStyle/>
          <a:p>
            <a:pPr>
              <a:buFont typeface="+mj-lt"/>
              <a:buAutoNum type="arabicPeriod" startAt="4"/>
            </a:pPr>
            <a:r>
              <a:rPr lang="en-US" sz="1600" dirty="0" smtClean="0"/>
              <a:t>Take </a:t>
            </a:r>
            <a:r>
              <a:rPr lang="en-US" sz="1600" dirty="0"/>
              <a:t>the five following hikes, each on a different day, and each of continuous miles. These hikes MUST be taken in the following order</a:t>
            </a:r>
          </a:p>
          <a:p>
            <a:pPr lvl="1">
              <a:buFont typeface="+mj-lt"/>
              <a:buAutoNum type="alphaLcPeriod"/>
            </a:pPr>
            <a:r>
              <a:rPr lang="en-US" sz="1600" b="0" dirty="0"/>
              <a:t>One 5-mile hike</a:t>
            </a:r>
          </a:p>
          <a:p>
            <a:pPr lvl="1">
              <a:buFont typeface="+mj-lt"/>
              <a:buAutoNum type="alphaLcPeriod"/>
            </a:pPr>
            <a:r>
              <a:rPr lang="en-US" sz="1600" b="0" dirty="0"/>
              <a:t>Three 10-mile hikes</a:t>
            </a:r>
          </a:p>
          <a:p>
            <a:pPr lvl="1">
              <a:buFont typeface="+mj-lt"/>
              <a:buAutoNum type="alphaLcPeriod"/>
            </a:pPr>
            <a:r>
              <a:rPr lang="en-US" sz="1600" b="0" dirty="0"/>
              <a:t>One 15-mile hike</a:t>
            </a:r>
          </a:p>
          <a:p>
            <a:pPr marL="347663" indent="0">
              <a:buNone/>
            </a:pPr>
            <a:r>
              <a:rPr lang="en-US" sz="1600" dirty="0" smtClean="0"/>
              <a:t>You </a:t>
            </a:r>
            <a:r>
              <a:rPr lang="en-US" sz="1600" dirty="0"/>
              <a:t>may stop for as many short rest periods as needed, as well as one meal, during each hike, but not for an extended period (example: overnight). Prepare a written hike plan before each hike and share it with your Scoutmaster or a designee. Include map routes, a clothing and equipment list, and a list of items for a trail lunch. </a:t>
            </a:r>
            <a:r>
              <a:rPr lang="en-US" sz="1600" dirty="0">
                <a:solidFill>
                  <a:srgbClr val="C00000"/>
                </a:solidFill>
              </a:rPr>
              <a:t>*</a:t>
            </a:r>
          </a:p>
          <a:p>
            <a:pPr>
              <a:buFont typeface="+mj-lt"/>
              <a:buAutoNum type="arabicPeriod" startAt="5"/>
            </a:pPr>
            <a:r>
              <a:rPr lang="en-US" sz="1600" dirty="0"/>
              <a:t>Take a hike of 20 continuous miles in one day following a hike plan you have prepared. You may stop for as many short rest periods as needed, as well as one meal, but not for an extended period (example: overnight). </a:t>
            </a:r>
            <a:r>
              <a:rPr lang="en-US" sz="1600" dirty="0">
                <a:solidFill>
                  <a:srgbClr val="C00000"/>
                </a:solidFill>
              </a:rPr>
              <a:t>*</a:t>
            </a:r>
          </a:p>
          <a:p>
            <a:pPr>
              <a:buFont typeface="+mj-lt"/>
              <a:buAutoNum type="arabicPeriod" startAt="5"/>
            </a:pPr>
            <a:r>
              <a:rPr lang="en-US" sz="1600" dirty="0"/>
              <a:t>After each of the hikes (or during each hike if on one continuous "trek") in requirements 4 and 5, write a short reflection of your experience. Give dates and descriptions of routes covered, the weather, and any interesting things you saw. It may include something you learned about yourself, about the outdoors, or about others you were hiking with. Share this with your merit badge counselor</a:t>
            </a:r>
            <a:r>
              <a:rPr lang="en-US" sz="1600" dirty="0" smtClean="0"/>
              <a:t>.</a:t>
            </a:r>
          </a:p>
          <a:p>
            <a:pPr marL="0" indent="0">
              <a:buNone/>
            </a:pPr>
            <a:r>
              <a:rPr lang="en-US" sz="1600" dirty="0" smtClean="0">
                <a:solidFill>
                  <a:srgbClr val="C00000"/>
                </a:solidFill>
              </a:rPr>
              <a:t>* </a:t>
            </a:r>
            <a:r>
              <a:rPr lang="en-US" sz="1600" dirty="0">
                <a:solidFill>
                  <a:srgbClr val="C00000"/>
                </a:solidFill>
              </a:rPr>
              <a:t>The required hikes for this badge may be used in fulfilling hiking requirements for rank advancement. However, these hikes cannot be used to fulfill requirements of other merit badges.</a:t>
            </a:r>
            <a:endParaRPr lang="en-US" sz="1600" dirty="0">
              <a:solidFill>
                <a:srgbClr val="C00000"/>
              </a:solidFill>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8344" y="80536"/>
            <a:ext cx="820789" cy="82818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Preventing Blisters</a:t>
            </a:r>
          </a:p>
        </p:txBody>
      </p:sp>
      <p:sp>
        <p:nvSpPr>
          <p:cNvPr id="114691" name="Rectangle 3"/>
          <p:cNvSpPr>
            <a:spLocks noGrp="1" noChangeArrowheads="1"/>
          </p:cNvSpPr>
          <p:nvPr>
            <p:ph type="body" idx="1"/>
          </p:nvPr>
        </p:nvSpPr>
        <p:spPr>
          <a:xfrm>
            <a:off x="1908175" y="4077072"/>
            <a:ext cx="7056438" cy="2233687"/>
          </a:xfrm>
        </p:spPr>
        <p:txBody>
          <a:bodyPr/>
          <a:lstStyle/>
          <a:p>
            <a:pPr marL="257175" indent="-257175">
              <a:buFont typeface="Arial" panose="020B0604020202020204" pitchFamily="34" charset="0"/>
              <a:buChar char="•"/>
            </a:pPr>
            <a:r>
              <a:rPr lang="en-US" sz="1800" dirty="0">
                <a:solidFill>
                  <a:schemeClr val="tx2"/>
                </a:solidFill>
              </a:rPr>
              <a:t>Friction can also be reduced by wearing two pairs of socks.</a:t>
            </a:r>
          </a:p>
          <a:p>
            <a:pPr marL="257175" indent="-257175">
              <a:buFont typeface="Arial" panose="020B0604020202020204" pitchFamily="34" charset="0"/>
              <a:buChar char="•"/>
            </a:pPr>
            <a:r>
              <a:rPr lang="en-US" sz="1800" dirty="0">
                <a:solidFill>
                  <a:schemeClr val="tx2"/>
                </a:solidFill>
              </a:rPr>
              <a:t>Place Moleskin on sensitive areas were the friction may occur.</a:t>
            </a:r>
          </a:p>
          <a:p>
            <a:endParaRPr lang="en-US" dirty="0">
              <a:solidFill>
                <a:schemeClr val="tx2"/>
              </a:solidFill>
            </a:endParaRPr>
          </a:p>
        </p:txBody>
      </p:sp>
      <p:pic>
        <p:nvPicPr>
          <p:cNvPr id="4" name="Content Placeholder 7"/>
          <p:cNvPicPr>
            <a:picLocks noChangeAspect="1"/>
          </p:cNvPicPr>
          <p:nvPr/>
        </p:nvPicPr>
        <p:blipFill>
          <a:blip r:embed="rId3"/>
          <a:stretch>
            <a:fillRect/>
          </a:stretch>
        </p:blipFill>
        <p:spPr bwMode="auto">
          <a:xfrm>
            <a:off x="3155144" y="912813"/>
            <a:ext cx="4562500" cy="3000874"/>
          </a:xfrm>
          <a:prstGeom prst="rect">
            <a:avLst/>
          </a:prstGeom>
          <a:noFill/>
          <a:ln w="9525">
            <a:noFill/>
            <a:miter lim="800000"/>
            <a:headEnd/>
            <a:tailEnd/>
          </a:ln>
          <a:effectLst/>
        </p:spPr>
      </p:pic>
    </p:spTree>
    <p:extLst>
      <p:ext uri="{BB962C8B-B14F-4D97-AF65-F5344CB8AC3E}">
        <p14:creationId xmlns:p14="http://schemas.microsoft.com/office/powerpoint/2010/main" val="4180919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Insect Bites</a:t>
            </a:r>
          </a:p>
        </p:txBody>
      </p:sp>
      <p:sp>
        <p:nvSpPr>
          <p:cNvPr id="114691" name="Rectangle 3"/>
          <p:cNvSpPr>
            <a:spLocks noGrp="1" noChangeArrowheads="1"/>
          </p:cNvSpPr>
          <p:nvPr>
            <p:ph type="body" idx="1"/>
          </p:nvPr>
        </p:nvSpPr>
        <p:spPr>
          <a:xfrm>
            <a:off x="1908175" y="981075"/>
            <a:ext cx="7056438" cy="5473700"/>
          </a:xfrm>
        </p:spPr>
        <p:txBody>
          <a:bodyPr/>
          <a:lstStyle/>
          <a:p>
            <a:pPr marL="214313" indent="-214313">
              <a:buFont typeface="Arial" panose="020B0604020202020204" pitchFamily="34" charset="0"/>
              <a:buChar char="•"/>
            </a:pPr>
            <a:r>
              <a:rPr lang="en-US" sz="1800" dirty="0">
                <a:solidFill>
                  <a:schemeClr val="tx2"/>
                </a:solidFill>
              </a:rPr>
              <a:t>Bites of mosquitoes and chiggers (harvest mites usually cause itchy, red bumps. The size of the swelling can vary from a dot to a half inch. </a:t>
            </a:r>
          </a:p>
          <a:p>
            <a:pPr marL="214313" indent="-214313">
              <a:buFont typeface="Arial" panose="020B0604020202020204" pitchFamily="34" charset="0"/>
              <a:buChar char="•"/>
            </a:pPr>
            <a:r>
              <a:rPr lang="en-US" sz="1800" dirty="0">
                <a:solidFill>
                  <a:schemeClr val="tx2"/>
                </a:solidFill>
              </a:rPr>
              <a:t>Signs that a bite is from a mosquito are: itchiness, a central raised dot in the swelling, a bite on skin not covered by clothing, and summertime, </a:t>
            </a:r>
          </a:p>
          <a:p>
            <a:pPr marL="214313" indent="-214313">
              <a:buFont typeface="Arial" panose="020B0604020202020204" pitchFamily="34" charset="0"/>
              <a:buChar char="•"/>
            </a:pPr>
            <a:r>
              <a:rPr lang="en-US" sz="1800" dirty="0">
                <a:solidFill>
                  <a:schemeClr val="tx2"/>
                </a:solidFill>
              </a:rPr>
              <a:t>Bites from horseflies, deerflies, gnats, fire ants, harvester ants, blister beetles, and centipedes usually cause a painful, red bump. </a:t>
            </a:r>
          </a:p>
          <a:p>
            <a:pPr marL="214313" indent="-214313">
              <a:buFont typeface="Arial" panose="020B0604020202020204" pitchFamily="34" charset="0"/>
              <a:buChar char="•"/>
            </a:pPr>
            <a:r>
              <a:rPr lang="en-US" sz="1800" dirty="0">
                <a:solidFill>
                  <a:schemeClr val="tx2"/>
                </a:solidFill>
              </a:rPr>
              <a:t>Fire ant bites change to blisters or pimples within a few hours. </a:t>
            </a:r>
          </a:p>
          <a:p>
            <a:endParaRPr lang="en-US" dirty="0">
              <a:solidFill>
                <a:schemeClr val="tx2"/>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2308" b="11538"/>
          <a:stretch/>
        </p:blipFill>
        <p:spPr>
          <a:xfrm>
            <a:off x="2699792" y="3861048"/>
            <a:ext cx="4967022" cy="2521719"/>
          </a:xfrm>
          <a:prstGeom prst="rect">
            <a:avLst/>
          </a:prstGeom>
        </p:spPr>
      </p:pic>
    </p:spTree>
    <p:extLst>
      <p:ext uri="{BB962C8B-B14F-4D97-AF65-F5344CB8AC3E}">
        <p14:creationId xmlns:p14="http://schemas.microsoft.com/office/powerpoint/2010/main" val="2091763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Treatment of Insect Bites</a:t>
            </a:r>
          </a:p>
        </p:txBody>
      </p:sp>
      <p:sp>
        <p:nvSpPr>
          <p:cNvPr id="114691" name="Rectangle 3"/>
          <p:cNvSpPr>
            <a:spLocks noGrp="1" noChangeArrowheads="1"/>
          </p:cNvSpPr>
          <p:nvPr>
            <p:ph type="body" idx="1"/>
          </p:nvPr>
        </p:nvSpPr>
        <p:spPr>
          <a:xfrm>
            <a:off x="3958061" y="981075"/>
            <a:ext cx="5006552" cy="5473700"/>
          </a:xfrm>
        </p:spPr>
        <p:txBody>
          <a:bodyPr/>
          <a:lstStyle/>
          <a:p>
            <a:pPr marL="257175" indent="-257175">
              <a:buFont typeface="Arial" panose="020B0604020202020204" pitchFamily="34" charset="0"/>
              <a:buChar char="•"/>
            </a:pPr>
            <a:r>
              <a:rPr lang="en-US" sz="1800" dirty="0">
                <a:solidFill>
                  <a:schemeClr val="tx2"/>
                </a:solidFill>
              </a:rPr>
              <a:t>Apply calamine lotion or a baking soda paste to the area of the bite. </a:t>
            </a:r>
          </a:p>
          <a:p>
            <a:pPr marL="257175" indent="-257175">
              <a:buFont typeface="Arial" panose="020B0604020202020204" pitchFamily="34" charset="0"/>
              <a:buChar char="•"/>
            </a:pPr>
            <a:r>
              <a:rPr lang="en-US" sz="1800" dirty="0">
                <a:solidFill>
                  <a:schemeClr val="tx2"/>
                </a:solidFill>
              </a:rPr>
              <a:t>If the itch is severe (as with chiggers), apply nonprescription 1% hydrocortisone cream four times a day. </a:t>
            </a:r>
          </a:p>
          <a:p>
            <a:pPr marL="257175" indent="-257175">
              <a:buFont typeface="Arial" panose="020B0604020202020204" pitchFamily="34" charset="0"/>
              <a:buChar char="•"/>
            </a:pPr>
            <a:r>
              <a:rPr lang="en-US" sz="1800" dirty="0">
                <a:solidFill>
                  <a:schemeClr val="tx2"/>
                </a:solidFill>
              </a:rPr>
              <a:t>Do not to pick at the bites or they can become infected or leave scars.</a:t>
            </a:r>
          </a:p>
          <a:p>
            <a:pPr marL="257175" indent="-257175">
              <a:buFont typeface="Arial" panose="020B0604020202020204" pitchFamily="34" charset="0"/>
              <a:buChar char="•"/>
            </a:pPr>
            <a:r>
              <a:rPr lang="en-US" sz="1800" dirty="0">
                <a:solidFill>
                  <a:schemeClr val="tx2"/>
                </a:solidFill>
              </a:rPr>
              <a:t>Cold, moist compresses or ice on the area can help. </a:t>
            </a:r>
          </a:p>
          <a:p>
            <a:endParaRPr lang="en-US"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8175" y="981075"/>
            <a:ext cx="2049885" cy="3837384"/>
          </a:xfrm>
          <a:prstGeom prst="rect">
            <a:avLst/>
          </a:prstGeom>
        </p:spPr>
      </p:pic>
    </p:spTree>
    <p:extLst>
      <p:ext uri="{BB962C8B-B14F-4D97-AF65-F5344CB8AC3E}">
        <p14:creationId xmlns:p14="http://schemas.microsoft.com/office/powerpoint/2010/main" val="2847974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Bee Stings</a:t>
            </a:r>
          </a:p>
        </p:txBody>
      </p:sp>
      <p:sp>
        <p:nvSpPr>
          <p:cNvPr id="114691" name="Rectangle 3"/>
          <p:cNvSpPr>
            <a:spLocks noGrp="1" noChangeArrowheads="1"/>
          </p:cNvSpPr>
          <p:nvPr>
            <p:ph type="body" idx="1"/>
          </p:nvPr>
        </p:nvSpPr>
        <p:spPr>
          <a:xfrm>
            <a:off x="1908175" y="981075"/>
            <a:ext cx="3599929" cy="5473700"/>
          </a:xfrm>
        </p:spPr>
        <p:txBody>
          <a:bodyPr/>
          <a:lstStyle/>
          <a:p>
            <a:pPr marL="257175" indent="-257175">
              <a:buFont typeface="Arial" panose="020B0604020202020204" pitchFamily="34" charset="0"/>
              <a:buChar char="•"/>
            </a:pPr>
            <a:r>
              <a:rPr lang="en-US" sz="1800" dirty="0">
                <a:solidFill>
                  <a:schemeClr val="tx2"/>
                </a:solidFill>
              </a:rPr>
              <a:t>Honey bees, bumble bees, hornets, wasps, and yellow jackets can all sting. </a:t>
            </a:r>
          </a:p>
          <a:p>
            <a:pPr marL="257175" indent="-257175">
              <a:buFont typeface="Arial" panose="020B0604020202020204" pitchFamily="34" charset="0"/>
              <a:buChar char="•"/>
            </a:pPr>
            <a:r>
              <a:rPr lang="en-US" sz="1800" dirty="0">
                <a:solidFill>
                  <a:schemeClr val="tx2"/>
                </a:solidFill>
              </a:rPr>
              <a:t>These stings cause immediate painful red bumps. </a:t>
            </a:r>
          </a:p>
          <a:p>
            <a:pPr marL="257175" indent="-257175">
              <a:buFont typeface="Arial" panose="020B0604020202020204" pitchFamily="34" charset="0"/>
              <a:buChar char="•"/>
            </a:pPr>
            <a:r>
              <a:rPr lang="en-US" sz="1800" dirty="0">
                <a:solidFill>
                  <a:schemeClr val="tx2"/>
                </a:solidFill>
              </a:rPr>
              <a:t>While the pain is usually better in 2 hours, the swelling may increase for up to 24 hours. </a:t>
            </a:r>
          </a:p>
          <a:p>
            <a:endParaRPr lang="en-US" dirty="0">
              <a:solidFill>
                <a:schemeClr val="tx2"/>
              </a:solidFill>
            </a:endParaRPr>
          </a:p>
        </p:txBody>
      </p:sp>
      <p:grpSp>
        <p:nvGrpSpPr>
          <p:cNvPr id="4" name="Group 3"/>
          <p:cNvGrpSpPr/>
          <p:nvPr/>
        </p:nvGrpSpPr>
        <p:grpSpPr>
          <a:xfrm>
            <a:off x="5652120" y="1052736"/>
            <a:ext cx="3028950" cy="3455164"/>
            <a:chOff x="4648201" y="1972492"/>
            <a:chExt cx="4038600" cy="4606885"/>
          </a:xfrm>
        </p:grpSpPr>
        <p:pic>
          <p:nvPicPr>
            <p:cNvPr id="5"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648201" y="1972492"/>
              <a:ext cx="4038600" cy="26976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648201" y="4678859"/>
              <a:ext cx="4038600" cy="1900518"/>
            </a:xfrm>
            <a:prstGeom prst="rect">
              <a:avLst/>
            </a:prstGeom>
          </p:spPr>
        </p:pic>
      </p:grpSp>
    </p:spTree>
    <p:extLst>
      <p:ext uri="{BB962C8B-B14F-4D97-AF65-F5344CB8AC3E}">
        <p14:creationId xmlns:p14="http://schemas.microsoft.com/office/powerpoint/2010/main" val="174186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Treatment </a:t>
            </a:r>
            <a:r>
              <a:rPr lang="en-US" dirty="0">
                <a:solidFill>
                  <a:schemeClr val="tx2"/>
                </a:solidFill>
              </a:rPr>
              <a:t>of Bee Stings</a:t>
            </a:r>
          </a:p>
        </p:txBody>
      </p:sp>
      <p:sp>
        <p:nvSpPr>
          <p:cNvPr id="114691" name="Rectangle 3"/>
          <p:cNvSpPr>
            <a:spLocks noGrp="1" noChangeArrowheads="1"/>
          </p:cNvSpPr>
          <p:nvPr>
            <p:ph type="body" idx="1"/>
          </p:nvPr>
        </p:nvSpPr>
        <p:spPr>
          <a:xfrm>
            <a:off x="4852591" y="981075"/>
            <a:ext cx="4112021" cy="5473700"/>
          </a:xfrm>
        </p:spPr>
        <p:txBody>
          <a:bodyPr/>
          <a:lstStyle/>
          <a:p>
            <a:pPr marL="257175" indent="-257175">
              <a:buFont typeface="Arial" panose="020B0604020202020204" pitchFamily="34" charset="0"/>
              <a:buChar char="•"/>
            </a:pPr>
            <a:r>
              <a:rPr lang="en-US" sz="1800" dirty="0">
                <a:solidFill>
                  <a:schemeClr val="tx2"/>
                </a:solidFill>
              </a:rPr>
              <a:t>If you see a little black dot in the bite, the stinger is still present (this only occurs with honey bee stings).</a:t>
            </a:r>
          </a:p>
          <a:p>
            <a:pPr marL="257175" indent="-257175">
              <a:buFont typeface="Arial" panose="020B0604020202020204" pitchFamily="34" charset="0"/>
              <a:buChar char="•"/>
            </a:pPr>
            <a:r>
              <a:rPr lang="en-US" sz="1800" dirty="0">
                <a:solidFill>
                  <a:schemeClr val="tx2"/>
                </a:solidFill>
              </a:rPr>
              <a:t>Remove it by scraping it off with a credit card or something similar.</a:t>
            </a:r>
          </a:p>
          <a:p>
            <a:pPr marL="257175" indent="-257175">
              <a:buFont typeface="Arial" panose="020B0604020202020204" pitchFamily="34" charset="0"/>
              <a:buChar char="•"/>
            </a:pPr>
            <a:r>
              <a:rPr lang="en-US" sz="1800" dirty="0">
                <a:solidFill>
                  <a:schemeClr val="tx2"/>
                </a:solidFill>
              </a:rPr>
              <a:t>For persistent pain, massage with an ice cube for 10 minutes. </a:t>
            </a:r>
          </a:p>
          <a:p>
            <a:pPr marL="257175" indent="-257175">
              <a:buFont typeface="Arial" panose="020B0604020202020204" pitchFamily="34" charset="0"/>
              <a:buChar char="•"/>
            </a:pPr>
            <a:r>
              <a:rPr lang="en-US" sz="1800" dirty="0">
                <a:solidFill>
                  <a:schemeClr val="tx2"/>
                </a:solidFill>
              </a:rPr>
              <a:t>Give acetaminophen immediately for relief of pain and burning. </a:t>
            </a:r>
          </a:p>
          <a:p>
            <a:pPr marL="257175" indent="-257175">
              <a:buFont typeface="Arial" panose="020B0604020202020204" pitchFamily="34" charset="0"/>
              <a:buChar char="•"/>
            </a:pPr>
            <a:r>
              <a:rPr lang="en-US" sz="1800" dirty="0">
                <a:solidFill>
                  <a:schemeClr val="tx2"/>
                </a:solidFill>
              </a:rPr>
              <a:t>For itching, apply hydrocortisone cream.</a:t>
            </a:r>
          </a:p>
          <a:p>
            <a:endParaRPr lang="en-US" dirty="0">
              <a:solidFill>
                <a:schemeClr val="tx2"/>
              </a:solidFill>
            </a:endParaRPr>
          </a:p>
        </p:txBody>
      </p:sp>
      <p:pic>
        <p:nvPicPr>
          <p:cNvPr id="4" name="Content Placeholder 13"/>
          <p:cNvPicPr>
            <a:picLocks noChangeAspect="1"/>
          </p:cNvPicPr>
          <p:nvPr/>
        </p:nvPicPr>
        <p:blipFill rotWithShape="1">
          <a:blip r:embed="rId3">
            <a:extLst>
              <a:ext uri="{28A0092B-C50C-407E-A947-70E740481C1C}">
                <a14:useLocalDpi xmlns:a14="http://schemas.microsoft.com/office/drawing/2010/main" val="0"/>
              </a:ext>
            </a:extLst>
          </a:blip>
          <a:srcRect l="3774" r="3774"/>
          <a:stretch/>
        </p:blipFill>
        <p:spPr bwMode="auto">
          <a:xfrm>
            <a:off x="1908175" y="1052736"/>
            <a:ext cx="2944416" cy="2388394"/>
          </a:xfrm>
          <a:prstGeom prst="rect">
            <a:avLst/>
          </a:prstGeom>
          <a:noFill/>
          <a:ln w="9525">
            <a:noFill/>
            <a:miter lim="800000"/>
            <a:headEnd/>
            <a:tailEnd/>
          </a:ln>
          <a:effectLst/>
        </p:spPr>
      </p:pic>
    </p:spTree>
    <p:extLst>
      <p:ext uri="{BB962C8B-B14F-4D97-AF65-F5344CB8AC3E}">
        <p14:creationId xmlns:p14="http://schemas.microsoft.com/office/powerpoint/2010/main" val="3908900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spc="-202" dirty="0">
                <a:solidFill>
                  <a:schemeClr val="tx2"/>
                </a:solidFill>
              </a:rPr>
              <a:t>Tick</a:t>
            </a:r>
            <a:r>
              <a:rPr lang="en-US" spc="-248" dirty="0">
                <a:solidFill>
                  <a:schemeClr val="tx2"/>
                </a:solidFill>
              </a:rPr>
              <a:t> </a:t>
            </a:r>
            <a:r>
              <a:rPr lang="en-US" spc="-126" dirty="0">
                <a:solidFill>
                  <a:schemeClr val="tx2"/>
                </a:solidFill>
              </a:rPr>
              <a:t>Bites</a:t>
            </a:r>
            <a:endParaRPr lang="en-US" dirty="0">
              <a:solidFill>
                <a:schemeClr val="tx2"/>
              </a:solidFill>
            </a:endParaRPr>
          </a:p>
        </p:txBody>
      </p:sp>
      <p:sp>
        <p:nvSpPr>
          <p:cNvPr id="114691" name="Rectangle 3"/>
          <p:cNvSpPr>
            <a:spLocks noGrp="1" noChangeArrowheads="1"/>
          </p:cNvSpPr>
          <p:nvPr>
            <p:ph type="body" idx="1"/>
          </p:nvPr>
        </p:nvSpPr>
        <p:spPr>
          <a:xfrm>
            <a:off x="1908175" y="981075"/>
            <a:ext cx="4175993" cy="5473700"/>
          </a:xfrm>
        </p:spPr>
        <p:txBody>
          <a:bodyPr/>
          <a:lstStyle/>
          <a:p>
            <a:pPr marL="257175" indent="-257175">
              <a:buFont typeface="Arial" panose="020B0604020202020204" pitchFamily="34" charset="0"/>
              <a:buChar char="•"/>
            </a:pPr>
            <a:r>
              <a:rPr lang="en-US" sz="1800" dirty="0">
                <a:solidFill>
                  <a:schemeClr val="tx2"/>
                </a:solidFill>
              </a:rPr>
              <a:t>Can transmit Rocky Mountain spotted fever or Lyme disease.</a:t>
            </a:r>
          </a:p>
          <a:p>
            <a:pPr marL="257175" indent="-257175">
              <a:buFont typeface="Arial" panose="020B0604020202020204" pitchFamily="34" charset="0"/>
              <a:buChar char="•"/>
            </a:pPr>
            <a:r>
              <a:rPr lang="en-US" sz="1800" dirty="0">
                <a:solidFill>
                  <a:schemeClr val="tx2"/>
                </a:solidFill>
              </a:rPr>
              <a:t>Tick embeds its mouth parts in skin and may remain for days sucking blood.</a:t>
            </a:r>
          </a:p>
          <a:p>
            <a:endParaRPr lang="en-US" dirty="0">
              <a:solidFill>
                <a:schemeClr val="tx2"/>
              </a:solidFill>
            </a:endParaRPr>
          </a:p>
        </p:txBody>
      </p:sp>
      <p:sp>
        <p:nvSpPr>
          <p:cNvPr id="4" name="object 4"/>
          <p:cNvSpPr>
            <a:spLocks noChangeAspect="1"/>
          </p:cNvSpPr>
          <p:nvPr/>
        </p:nvSpPr>
        <p:spPr>
          <a:xfrm>
            <a:off x="6228184" y="981075"/>
            <a:ext cx="2404439" cy="3657600"/>
          </a:xfrm>
          <a:prstGeom prst="rect">
            <a:avLst/>
          </a:prstGeom>
          <a:blipFill>
            <a:blip r:embed="rId3" cstate="print"/>
            <a:stretch>
              <a:fillRect/>
            </a:stretch>
          </a:blipFill>
        </p:spPr>
        <p:txBody>
          <a:bodyPr wrap="square" lIns="0" tIns="0" rIns="0" bIns="0" rtlCol="0"/>
          <a:lstStyle/>
          <a:p>
            <a:endParaRPr sz="1191" dirty="0"/>
          </a:p>
        </p:txBody>
      </p:sp>
    </p:spTree>
    <p:extLst>
      <p:ext uri="{BB962C8B-B14F-4D97-AF65-F5344CB8AC3E}">
        <p14:creationId xmlns:p14="http://schemas.microsoft.com/office/powerpoint/2010/main" val="1676368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Engorged Tick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268759"/>
            <a:ext cx="5040560" cy="3199505"/>
          </a:xfrm>
          <a:prstGeom prst="rect">
            <a:avLst/>
          </a:prstGeom>
        </p:spPr>
      </p:pic>
    </p:spTree>
    <p:extLst>
      <p:ext uri="{BB962C8B-B14F-4D97-AF65-F5344CB8AC3E}">
        <p14:creationId xmlns:p14="http://schemas.microsoft.com/office/powerpoint/2010/main" val="3135537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spc="-202" dirty="0">
                <a:solidFill>
                  <a:schemeClr val="tx2"/>
                </a:solidFill>
              </a:rPr>
              <a:t>Tick</a:t>
            </a:r>
            <a:r>
              <a:rPr lang="en-US" spc="-218" dirty="0">
                <a:solidFill>
                  <a:schemeClr val="tx2"/>
                </a:solidFill>
              </a:rPr>
              <a:t> </a:t>
            </a:r>
            <a:r>
              <a:rPr lang="en-US" spc="-132" dirty="0">
                <a:solidFill>
                  <a:schemeClr val="tx2"/>
                </a:solidFill>
              </a:rPr>
              <a:t>Removal</a:t>
            </a:r>
            <a:endParaRPr lang="en-US" dirty="0">
              <a:solidFill>
                <a:schemeClr val="tx2"/>
              </a:solidFill>
            </a:endParaRPr>
          </a:p>
        </p:txBody>
      </p:sp>
      <p:sp>
        <p:nvSpPr>
          <p:cNvPr id="114691" name="Rectangle 3"/>
          <p:cNvSpPr>
            <a:spLocks noGrp="1" noChangeArrowheads="1"/>
          </p:cNvSpPr>
          <p:nvPr>
            <p:ph type="body" idx="1"/>
          </p:nvPr>
        </p:nvSpPr>
        <p:spPr>
          <a:xfrm>
            <a:off x="5148064" y="981075"/>
            <a:ext cx="3816548" cy="5473700"/>
          </a:xfrm>
        </p:spPr>
        <p:txBody>
          <a:bodyPr/>
          <a:lstStyle/>
          <a:p>
            <a:pPr marL="287447" marR="82368" indent="-227351">
              <a:spcBef>
                <a:spcPts val="103"/>
              </a:spcBef>
              <a:buFont typeface="Arial"/>
              <a:buChar char="•"/>
              <a:tabLst>
                <a:tab pos="287026" algn="l"/>
                <a:tab pos="287867" algn="l"/>
              </a:tabLst>
            </a:pPr>
            <a:r>
              <a:rPr lang="en-US" altLang="en-US" sz="1800" dirty="0">
                <a:solidFill>
                  <a:schemeClr val="tx2"/>
                </a:solidFill>
              </a:rPr>
              <a:t>Grasp the tick’s mouthparts against the skin, using pointed tweezers. </a:t>
            </a:r>
          </a:p>
          <a:p>
            <a:pPr marL="287447" marR="82368" indent="-227351">
              <a:spcBef>
                <a:spcPts val="103"/>
              </a:spcBef>
              <a:buFont typeface="Arial"/>
              <a:buChar char="•"/>
              <a:tabLst>
                <a:tab pos="287026" algn="l"/>
                <a:tab pos="287867" algn="l"/>
              </a:tabLst>
            </a:pPr>
            <a:r>
              <a:rPr lang="en-US" altLang="en-US" sz="1800" dirty="0">
                <a:solidFill>
                  <a:schemeClr val="tx2"/>
                </a:solidFill>
              </a:rPr>
              <a:t>Pull steadily without twisting until you can ease the tick head straight out of the skin. </a:t>
            </a:r>
          </a:p>
          <a:p>
            <a:pPr marL="287447" marR="82368" indent="-227351">
              <a:spcBef>
                <a:spcPts val="103"/>
              </a:spcBef>
              <a:buFont typeface="Arial"/>
              <a:buChar char="•"/>
              <a:tabLst>
                <a:tab pos="287026" algn="l"/>
                <a:tab pos="287867" algn="l"/>
              </a:tabLst>
            </a:pPr>
            <a:r>
              <a:rPr lang="en-US" altLang="en-US" sz="1800" dirty="0">
                <a:solidFill>
                  <a:schemeClr val="tx2"/>
                </a:solidFill>
              </a:rPr>
              <a:t>DO NOT squeeze or crush the body of the tick.</a:t>
            </a:r>
          </a:p>
          <a:p>
            <a:pPr marL="287447" marR="82368" indent="-227351">
              <a:spcBef>
                <a:spcPts val="103"/>
              </a:spcBef>
              <a:buFont typeface="Arial"/>
              <a:buChar char="•"/>
              <a:tabLst>
                <a:tab pos="287026" algn="l"/>
                <a:tab pos="287867" algn="l"/>
              </a:tabLst>
            </a:pPr>
            <a:r>
              <a:rPr lang="en-US" altLang="en-US" sz="1800" dirty="0">
                <a:solidFill>
                  <a:schemeClr val="tx2"/>
                </a:solidFill>
              </a:rPr>
              <a:t>DO NOT apply substances such as petroleum jelly, nail polish, or a lighted match to the tick while it is attached. </a:t>
            </a:r>
          </a:p>
          <a:p>
            <a:endParaRPr lang="en-US" sz="1800" dirty="0">
              <a:solidFill>
                <a:schemeClr val="tx2"/>
              </a:solidFill>
            </a:endParaRPr>
          </a:p>
        </p:txBody>
      </p:sp>
      <p:grpSp>
        <p:nvGrpSpPr>
          <p:cNvPr id="4" name="Group 3"/>
          <p:cNvGrpSpPr/>
          <p:nvPr/>
        </p:nvGrpSpPr>
        <p:grpSpPr>
          <a:xfrm>
            <a:off x="1908175" y="1124744"/>
            <a:ext cx="3143250" cy="2862993"/>
            <a:chOff x="1598023" y="1363133"/>
            <a:chExt cx="4191000" cy="3817324"/>
          </a:xfrm>
        </p:grpSpPr>
        <p:pic>
          <p:nvPicPr>
            <p:cNvPr id="5"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8023" y="1363133"/>
              <a:ext cx="4191000" cy="19732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023" y="3437457"/>
              <a:ext cx="4188823" cy="1743000"/>
            </a:xfrm>
            <a:prstGeom prst="rect">
              <a:avLst/>
            </a:prstGeom>
          </p:spPr>
        </p:pic>
      </p:grpSp>
    </p:spTree>
    <p:extLst>
      <p:ext uri="{BB962C8B-B14F-4D97-AF65-F5344CB8AC3E}">
        <p14:creationId xmlns:p14="http://schemas.microsoft.com/office/powerpoint/2010/main" val="2451499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Tick Removal (cont.)</a:t>
            </a:r>
          </a:p>
        </p:txBody>
      </p:sp>
      <p:sp>
        <p:nvSpPr>
          <p:cNvPr id="114691" name="Rectangle 3"/>
          <p:cNvSpPr>
            <a:spLocks noGrp="1" noChangeArrowheads="1"/>
          </p:cNvSpPr>
          <p:nvPr>
            <p:ph type="body" idx="1"/>
          </p:nvPr>
        </p:nvSpPr>
        <p:spPr>
          <a:xfrm>
            <a:off x="1908175" y="981075"/>
            <a:ext cx="4103985" cy="5473700"/>
          </a:xfrm>
        </p:spPr>
        <p:txBody>
          <a:bodyPr/>
          <a:lstStyle/>
          <a:p>
            <a:pPr marL="257175" indent="-257175">
              <a:buFont typeface="Arial" panose="020B0604020202020204" pitchFamily="34" charset="0"/>
              <a:buChar char="•"/>
            </a:pPr>
            <a:r>
              <a:rPr lang="en-US" altLang="en-US" sz="1800" dirty="0">
                <a:solidFill>
                  <a:schemeClr val="tx2"/>
                </a:solidFill>
              </a:rPr>
              <a:t>Once you have removed the tick, wash the wound site and your hands with soap and water, and apply rubbing alcohol or antiseptic to the site.</a:t>
            </a:r>
          </a:p>
          <a:p>
            <a:pPr marL="257175" indent="-257175">
              <a:buFont typeface="Arial" panose="020B0604020202020204" pitchFamily="34" charset="0"/>
              <a:buChar char="•"/>
            </a:pPr>
            <a:r>
              <a:rPr lang="en-US" altLang="en-US" sz="1800" dirty="0">
                <a:solidFill>
                  <a:schemeClr val="tx2"/>
                </a:solidFill>
              </a:rPr>
              <a:t>Observe the bite over the next two weeks for any signs of an expanding red rash or flu-like symptoms (Lyme Disease). </a:t>
            </a:r>
          </a:p>
          <a:p>
            <a:endParaRPr lang="en-US" dirty="0">
              <a:solidFill>
                <a:schemeClr val="tx2"/>
              </a:solidFill>
            </a:endParaRPr>
          </a:p>
        </p:txBody>
      </p:sp>
      <p:pic>
        <p:nvPicPr>
          <p:cNvPr id="4" name="Content Placeholder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228184" y="981075"/>
            <a:ext cx="2355056" cy="2772966"/>
          </a:xfrm>
          <a:prstGeom prst="rect">
            <a:avLst/>
          </a:prstGeom>
          <a:noFill/>
          <a:ln w="9525">
            <a:noFill/>
            <a:miter lim="800000"/>
            <a:headEnd/>
            <a:tailEnd/>
          </a:ln>
          <a:effectLst/>
        </p:spPr>
      </p:pic>
      <p:sp>
        <p:nvSpPr>
          <p:cNvPr id="5" name="TextBox 4"/>
          <p:cNvSpPr txBox="1"/>
          <p:nvPr/>
        </p:nvSpPr>
        <p:spPr>
          <a:xfrm>
            <a:off x="6228184" y="3788569"/>
            <a:ext cx="2343150" cy="323165"/>
          </a:xfrm>
          <a:prstGeom prst="rect">
            <a:avLst/>
          </a:prstGeom>
          <a:noFill/>
        </p:spPr>
        <p:txBody>
          <a:bodyPr wrap="square" rtlCol="0">
            <a:spAutoFit/>
          </a:bodyPr>
          <a:lstStyle/>
          <a:p>
            <a:pPr algn="ctr"/>
            <a:r>
              <a:rPr lang="en-US" sz="1500" b="1" dirty="0">
                <a:solidFill>
                  <a:schemeClr val="tx2"/>
                </a:solidFill>
              </a:rPr>
              <a:t>Lyme Disease Rash</a:t>
            </a:r>
          </a:p>
        </p:txBody>
      </p:sp>
    </p:spTree>
    <p:extLst>
      <p:ext uri="{BB962C8B-B14F-4D97-AF65-F5344CB8AC3E}">
        <p14:creationId xmlns:p14="http://schemas.microsoft.com/office/powerpoint/2010/main" val="3099160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Poisonous Snakebite</a:t>
            </a:r>
          </a:p>
        </p:txBody>
      </p:sp>
      <p:sp>
        <p:nvSpPr>
          <p:cNvPr id="114691" name="Rectangle 3"/>
          <p:cNvSpPr>
            <a:spLocks noGrp="1" noChangeArrowheads="1"/>
          </p:cNvSpPr>
          <p:nvPr>
            <p:ph type="body" idx="1"/>
          </p:nvPr>
        </p:nvSpPr>
        <p:spPr>
          <a:xfrm>
            <a:off x="1908175" y="981075"/>
            <a:ext cx="4608041" cy="5473700"/>
          </a:xfrm>
        </p:spPr>
        <p:txBody>
          <a:bodyPr/>
          <a:lstStyle/>
          <a:p>
            <a:pPr marL="257175" indent="-257175">
              <a:buFont typeface="Arial" panose="020B0604020202020204" pitchFamily="34" charset="0"/>
              <a:buChar char="•"/>
            </a:pPr>
            <a:r>
              <a:rPr lang="en-US" sz="1800" dirty="0">
                <a:solidFill>
                  <a:schemeClr val="tx2"/>
                </a:solidFill>
              </a:rPr>
              <a:t>In the U.S. the poisonous snakes are rattlesnakes, copperheads, cottonmouths, and coral snakes. </a:t>
            </a:r>
          </a:p>
          <a:p>
            <a:pPr marL="257175" indent="-257175">
              <a:buFont typeface="Arial" panose="020B0604020202020204" pitchFamily="34" charset="0"/>
              <a:buChar char="•"/>
            </a:pPr>
            <a:r>
              <a:rPr lang="en-US" sz="1800" dirty="0">
                <a:solidFill>
                  <a:schemeClr val="tx2"/>
                </a:solidFill>
              </a:rPr>
              <a:t>Currently about 8,000 people per year in the U.S. are bitten by a poisonous snake, of which about 6 will die. </a:t>
            </a:r>
          </a:p>
          <a:p>
            <a:endParaRPr lang="en-US" dirty="0">
              <a:solidFill>
                <a:schemeClr val="tx2"/>
              </a:solidFill>
            </a:endParaRPr>
          </a:p>
        </p:txBody>
      </p:sp>
      <p:grpSp>
        <p:nvGrpSpPr>
          <p:cNvPr id="4" name="Group 3"/>
          <p:cNvGrpSpPr/>
          <p:nvPr/>
        </p:nvGrpSpPr>
        <p:grpSpPr>
          <a:xfrm>
            <a:off x="6876256" y="981075"/>
            <a:ext cx="2000250" cy="5143500"/>
            <a:chOff x="5108667" y="10887"/>
            <a:chExt cx="2550888" cy="6675091"/>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021" y="10887"/>
              <a:ext cx="2546533" cy="164728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8667" y="1637937"/>
              <a:ext cx="2550887" cy="17296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0845" y="3367599"/>
              <a:ext cx="2548710" cy="169999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08667" y="5067590"/>
              <a:ext cx="2550887" cy="1618388"/>
            </a:xfrm>
            <a:prstGeom prst="rect">
              <a:avLst/>
            </a:prstGeom>
          </p:spPr>
        </p:pic>
      </p:gr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7744" y="3140968"/>
            <a:ext cx="3771899" cy="2517743"/>
          </a:xfrm>
          <a:prstGeom prst="rect">
            <a:avLst/>
          </a:prstGeom>
        </p:spPr>
      </p:pic>
    </p:spTree>
    <p:extLst>
      <p:ext uri="{BB962C8B-B14F-4D97-AF65-F5344CB8AC3E}">
        <p14:creationId xmlns:p14="http://schemas.microsoft.com/office/powerpoint/2010/main" val="362692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Requirement 1</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pPr marL="0" indent="0">
              <a:buNone/>
            </a:pPr>
            <a:r>
              <a:rPr lang="en-US" sz="1800" dirty="0"/>
              <a:t>Do the following:</a:t>
            </a:r>
          </a:p>
          <a:p>
            <a:pPr lvl="1">
              <a:buFont typeface="+mj-lt"/>
              <a:buAutoNum type="alphaLcPeriod"/>
            </a:pPr>
            <a:r>
              <a:rPr lang="en-US" sz="1800" b="0" dirty="0"/>
              <a:t>Explain to your counselor the most likely hazards you may encounter while hiking, and what you should do to anticipate, help prevent, mitigate, and respond to these hazards.</a:t>
            </a:r>
          </a:p>
          <a:p>
            <a:endParaRPr lang="en-US" dirty="0">
              <a:solidFill>
                <a:schemeClr val="tx2"/>
              </a:solidFill>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84629"/>
            <a:ext cx="820789" cy="828184"/>
          </a:xfrm>
          <a:prstGeom prst="rect">
            <a:avLst/>
          </a:prstGeom>
        </p:spPr>
      </p:pic>
    </p:spTree>
    <p:extLst>
      <p:ext uri="{BB962C8B-B14F-4D97-AF65-F5344CB8AC3E}">
        <p14:creationId xmlns:p14="http://schemas.microsoft.com/office/powerpoint/2010/main" val="4279620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First Aid for Poisonous Snake Bites</a:t>
            </a:r>
          </a:p>
        </p:txBody>
      </p:sp>
      <p:sp>
        <p:nvSpPr>
          <p:cNvPr id="114691" name="Rectangle 3"/>
          <p:cNvSpPr>
            <a:spLocks noGrp="1" noChangeArrowheads="1"/>
          </p:cNvSpPr>
          <p:nvPr>
            <p:ph type="body" idx="1"/>
          </p:nvPr>
        </p:nvSpPr>
        <p:spPr>
          <a:xfrm>
            <a:off x="1908175" y="981075"/>
            <a:ext cx="5040089" cy="5473700"/>
          </a:xfrm>
        </p:spPr>
        <p:txBody>
          <a:bodyPr/>
          <a:lstStyle/>
          <a:p>
            <a:pPr marL="257175" indent="-257175">
              <a:buFont typeface="Arial" panose="020B0604020202020204" pitchFamily="34" charset="0"/>
              <a:buChar char="•"/>
            </a:pPr>
            <a:r>
              <a:rPr lang="en-US" sz="1800" dirty="0">
                <a:solidFill>
                  <a:schemeClr val="tx2"/>
                </a:solidFill>
              </a:rPr>
              <a:t>Have victim lie down and stay calm. </a:t>
            </a:r>
          </a:p>
          <a:p>
            <a:pPr marL="257175" indent="-257175">
              <a:buFont typeface="Arial" panose="020B0604020202020204" pitchFamily="34" charset="0"/>
              <a:buChar char="•"/>
            </a:pPr>
            <a:r>
              <a:rPr lang="en-US" sz="1800" dirty="0">
                <a:solidFill>
                  <a:schemeClr val="tx2"/>
                </a:solidFill>
              </a:rPr>
              <a:t>Keep bitten area immobile and below level of heart.</a:t>
            </a:r>
          </a:p>
          <a:p>
            <a:pPr marL="257175" indent="-257175">
              <a:buFont typeface="Arial" panose="020B0604020202020204" pitchFamily="34" charset="0"/>
              <a:buChar char="•"/>
            </a:pPr>
            <a:r>
              <a:rPr lang="en-US" sz="1800" dirty="0">
                <a:solidFill>
                  <a:schemeClr val="tx2"/>
                </a:solidFill>
              </a:rPr>
              <a:t>Call 911.</a:t>
            </a:r>
          </a:p>
          <a:p>
            <a:pPr marL="257175" indent="-257175">
              <a:buFont typeface="Arial" panose="020B0604020202020204" pitchFamily="34" charset="0"/>
              <a:buChar char="•"/>
            </a:pPr>
            <a:r>
              <a:rPr lang="en-US" sz="1800" dirty="0">
                <a:solidFill>
                  <a:schemeClr val="tx2"/>
                </a:solidFill>
              </a:rPr>
              <a:t>Wash bite wound with soap and water.</a:t>
            </a:r>
          </a:p>
          <a:p>
            <a:pPr marL="257175" indent="-257175">
              <a:buFont typeface="Arial" panose="020B0604020202020204" pitchFamily="34" charset="0"/>
              <a:buChar char="•"/>
            </a:pPr>
            <a:r>
              <a:rPr lang="en-US" sz="1800" dirty="0">
                <a:solidFill>
                  <a:schemeClr val="tx2"/>
                </a:solidFill>
              </a:rPr>
              <a:t>Remove jewelry or tight clothing before swelling.</a:t>
            </a:r>
          </a:p>
          <a:p>
            <a:pPr marL="257175" indent="-257175">
              <a:buFont typeface="Arial" panose="020B0604020202020204" pitchFamily="34" charset="0"/>
              <a:buChar char="•"/>
            </a:pPr>
            <a:r>
              <a:rPr lang="en-US" sz="1800" dirty="0">
                <a:solidFill>
                  <a:schemeClr val="tx2"/>
                </a:solidFill>
              </a:rPr>
              <a:t>Do not try to catch snake but note appearance.</a:t>
            </a:r>
          </a:p>
          <a:p>
            <a:pPr marL="257175" indent="-257175">
              <a:buFont typeface="Arial" panose="020B0604020202020204" pitchFamily="34" charset="0"/>
              <a:buChar char="•"/>
            </a:pPr>
            <a:r>
              <a:rPr lang="en-US" sz="1800" dirty="0">
                <a:solidFill>
                  <a:schemeClr val="tx2"/>
                </a:solidFill>
              </a:rPr>
              <a:t>If possible, wrap entire extremity with elastic (compression) bandage to slow spread of venom.</a:t>
            </a:r>
          </a:p>
          <a:p>
            <a:pPr marL="257175" indent="-257175">
              <a:buFont typeface="Arial" panose="020B0604020202020204" pitchFamily="34" charset="0"/>
              <a:buChar char="•"/>
            </a:pPr>
            <a:r>
              <a:rPr lang="en-US" sz="1800" dirty="0">
                <a:solidFill>
                  <a:schemeClr val="tx2"/>
                </a:solidFill>
              </a:rPr>
              <a:t>Do not use a tourniquet.</a:t>
            </a:r>
          </a:p>
          <a:p>
            <a:pPr marL="257175" indent="-257175">
              <a:buFont typeface="Arial" panose="020B0604020202020204" pitchFamily="34" charset="0"/>
              <a:buChar char="•"/>
            </a:pPr>
            <a:r>
              <a:rPr lang="en-US" sz="1800" dirty="0">
                <a:solidFill>
                  <a:schemeClr val="tx2"/>
                </a:solidFill>
              </a:rPr>
              <a:t>Do not cut wound open to try to drain or suck venom out. </a:t>
            </a:r>
          </a:p>
          <a:p>
            <a:endParaRPr lang="en-US" dirty="0">
              <a:solidFill>
                <a:schemeClr val="tx2"/>
              </a:solidFill>
            </a:endParaRPr>
          </a:p>
        </p:txBody>
      </p:sp>
      <p:grpSp>
        <p:nvGrpSpPr>
          <p:cNvPr id="4" name="Group 3"/>
          <p:cNvGrpSpPr>
            <a:grpSpLocks noChangeAspect="1"/>
          </p:cNvGrpSpPr>
          <p:nvPr/>
        </p:nvGrpSpPr>
        <p:grpSpPr>
          <a:xfrm>
            <a:off x="7175657" y="1052736"/>
            <a:ext cx="1791247" cy="4026877"/>
            <a:chOff x="377672" y="93401"/>
            <a:chExt cx="2899299" cy="6517874"/>
          </a:xfrm>
        </p:grpSpPr>
        <p:pic>
          <p:nvPicPr>
            <p:cNvPr id="5" name="Picture 4"/>
            <p:cNvPicPr>
              <a:picLocks noChangeAspect="1"/>
            </p:cNvPicPr>
            <p:nvPr/>
          </p:nvPicPr>
          <p:blipFill>
            <a:blip r:embed="rId3"/>
            <a:stretch>
              <a:fillRect/>
            </a:stretch>
          </p:blipFill>
          <p:spPr>
            <a:xfrm>
              <a:off x="377672" y="4439575"/>
              <a:ext cx="2895600" cy="2171700"/>
            </a:xfrm>
            <a:prstGeom prst="rect">
              <a:avLst/>
            </a:prstGeom>
          </p:spPr>
        </p:pic>
        <p:pic>
          <p:nvPicPr>
            <p:cNvPr id="6" name="Picture 5"/>
            <p:cNvPicPr>
              <a:picLocks noChangeAspect="1"/>
            </p:cNvPicPr>
            <p:nvPr/>
          </p:nvPicPr>
          <p:blipFill>
            <a:blip r:embed="rId4"/>
            <a:stretch>
              <a:fillRect/>
            </a:stretch>
          </p:blipFill>
          <p:spPr>
            <a:xfrm>
              <a:off x="377672" y="2265101"/>
              <a:ext cx="2899299" cy="2174474"/>
            </a:xfrm>
            <a:prstGeom prst="rect">
              <a:avLst/>
            </a:prstGeom>
          </p:spPr>
        </p:pic>
        <p:pic>
          <p:nvPicPr>
            <p:cNvPr id="7" name="Picture 6"/>
            <p:cNvPicPr>
              <a:picLocks noChangeAspect="1"/>
            </p:cNvPicPr>
            <p:nvPr/>
          </p:nvPicPr>
          <p:blipFill>
            <a:blip r:embed="rId5"/>
            <a:stretch>
              <a:fillRect/>
            </a:stretch>
          </p:blipFill>
          <p:spPr>
            <a:xfrm>
              <a:off x="377672" y="93401"/>
              <a:ext cx="2895600" cy="2171700"/>
            </a:xfrm>
            <a:prstGeom prst="rect">
              <a:avLst/>
            </a:prstGeom>
          </p:spPr>
        </p:pic>
      </p:grpSp>
    </p:spTree>
    <p:extLst>
      <p:ext uri="{BB962C8B-B14F-4D97-AF65-F5344CB8AC3E}">
        <p14:creationId xmlns:p14="http://schemas.microsoft.com/office/powerpoint/2010/main" val="937902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Requirement 2</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pPr marL="0" indent="0">
              <a:buNone/>
            </a:pPr>
            <a:r>
              <a:rPr lang="en-US" sz="1800" dirty="0"/>
              <a:t>Explain </a:t>
            </a:r>
            <a:r>
              <a:rPr lang="en-US" sz="1800" dirty="0" smtClean="0"/>
              <a:t>and, </a:t>
            </a:r>
            <a:r>
              <a:rPr lang="en-US" sz="1800" dirty="0"/>
              <a:t>where possible, show the points of good hiking practices including proper outdoor ethics, hiking safety in the daytime and at night, courtesy to others, choice of footwear, and proper care of feet and footwear.</a:t>
            </a:r>
          </a:p>
          <a:p>
            <a:endParaRPr lang="en-US" dirty="0">
              <a:solidFill>
                <a:schemeClr val="tx2"/>
              </a:solidFill>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84629"/>
            <a:ext cx="820789" cy="828184"/>
          </a:xfrm>
          <a:prstGeom prst="rect">
            <a:avLst/>
          </a:prstGeom>
        </p:spPr>
      </p:pic>
    </p:spTree>
    <p:extLst>
      <p:ext uri="{BB962C8B-B14F-4D97-AF65-F5344CB8AC3E}">
        <p14:creationId xmlns:p14="http://schemas.microsoft.com/office/powerpoint/2010/main" val="8419300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Outdoor Ethics</a:t>
            </a:r>
          </a:p>
        </p:txBody>
      </p:sp>
      <p:sp>
        <p:nvSpPr>
          <p:cNvPr id="114691" name="Rectangle 3"/>
          <p:cNvSpPr>
            <a:spLocks noGrp="1" noChangeArrowheads="1"/>
          </p:cNvSpPr>
          <p:nvPr>
            <p:ph type="body" idx="1"/>
          </p:nvPr>
        </p:nvSpPr>
        <p:spPr>
          <a:xfrm>
            <a:off x="1942290" y="912813"/>
            <a:ext cx="4069870" cy="5756547"/>
          </a:xfrm>
        </p:spPr>
        <p:txBody>
          <a:bodyPr/>
          <a:lstStyle/>
          <a:p>
            <a:pPr eaLnBrk="0" hangingPunct="0">
              <a:spcBef>
                <a:spcPct val="0"/>
              </a:spcBef>
            </a:pPr>
            <a:r>
              <a:rPr lang="en-US" sz="1800" dirty="0">
                <a:solidFill>
                  <a:schemeClr val="tx2"/>
                </a:solidFill>
              </a:rPr>
              <a:t>While hiking, it is important to remember that you’re sharing the space with other people and you should be aware of proper hiking etiquette in order to trek safely and respectfully.</a:t>
            </a:r>
          </a:p>
          <a:p>
            <a:pPr eaLnBrk="0" hangingPunct="0">
              <a:spcBef>
                <a:spcPct val="0"/>
              </a:spcBef>
            </a:pPr>
            <a:r>
              <a:rPr lang="en-US" altLang="en-US" sz="1800" dirty="0" smtClean="0">
                <a:solidFill>
                  <a:schemeClr val="tx2"/>
                </a:solidFill>
                <a:latin typeface="Arial" panose="020B0604020202020204" pitchFamily="34" charset="0"/>
              </a:rPr>
              <a:t>Proper </a:t>
            </a:r>
            <a:r>
              <a:rPr lang="en-US" altLang="en-US" sz="1800" dirty="0">
                <a:solidFill>
                  <a:schemeClr val="tx2"/>
                </a:solidFill>
                <a:latin typeface="Arial" panose="020B0604020202020204" pitchFamily="34" charset="0"/>
              </a:rPr>
              <a:t>outdoor ethics go hand-in-hand with </a:t>
            </a:r>
            <a:r>
              <a:rPr lang="en-US" altLang="en-US" sz="1800" dirty="0">
                <a:solidFill>
                  <a:schemeClr val="tx2"/>
                </a:solidFill>
                <a:latin typeface="Arial" panose="020B0604020202020204" pitchFamily="34" charset="0"/>
              </a:rPr>
              <a:t>following the Outdoor Code </a:t>
            </a:r>
            <a:r>
              <a:rPr lang="en-US" altLang="en-US" sz="1800" dirty="0" smtClean="0">
                <a:solidFill>
                  <a:schemeClr val="tx2"/>
                </a:solidFill>
                <a:latin typeface="Arial" panose="020B0604020202020204" pitchFamily="34" charset="0"/>
              </a:rPr>
              <a:t>and Leave </a:t>
            </a:r>
            <a:r>
              <a:rPr lang="en-US" altLang="en-US" sz="1800" dirty="0" smtClean="0">
                <a:solidFill>
                  <a:schemeClr val="tx2"/>
                </a:solidFill>
                <a:latin typeface="Arial" panose="020B0604020202020204" pitchFamily="34" charset="0"/>
              </a:rPr>
              <a:t>No Trace </a:t>
            </a:r>
            <a:r>
              <a:rPr lang="en-US" altLang="en-US" sz="1800" dirty="0" smtClean="0">
                <a:solidFill>
                  <a:schemeClr val="tx2"/>
                </a:solidFill>
                <a:latin typeface="Arial" panose="020B0604020202020204" pitchFamily="34" charset="0"/>
              </a:rPr>
              <a:t>principles. </a:t>
            </a:r>
            <a:endParaRPr lang="en-US" altLang="en-US" sz="1800" dirty="0" smtClean="0">
              <a:solidFill>
                <a:schemeClr val="tx2"/>
              </a:solidFill>
              <a:latin typeface="Arial" panose="020B0604020202020204" pitchFamily="34" charset="0"/>
            </a:endParaRPr>
          </a:p>
          <a:p>
            <a:pPr eaLnBrk="0" hangingPunct="0">
              <a:spcBef>
                <a:spcPct val="0"/>
              </a:spcBef>
            </a:pPr>
            <a:r>
              <a:rPr lang="en-US" altLang="en-US" sz="1800" dirty="0" smtClean="0">
                <a:solidFill>
                  <a:schemeClr val="tx2"/>
                </a:solidFill>
                <a:latin typeface="Arial" panose="020B0604020202020204" pitchFamily="34" charset="0"/>
              </a:rPr>
              <a:t>The </a:t>
            </a:r>
            <a:r>
              <a:rPr lang="en-US" altLang="en-US" sz="1800" dirty="0">
                <a:solidFill>
                  <a:schemeClr val="tx2"/>
                </a:solidFill>
                <a:latin typeface="Arial" panose="020B0604020202020204" pitchFamily="34" charset="0"/>
              </a:rPr>
              <a:t>Outdoor Code simply states:</a:t>
            </a:r>
          </a:p>
          <a:p>
            <a:pPr marL="685800" lvl="1" eaLnBrk="0" hangingPunct="0">
              <a:spcBef>
                <a:spcPct val="0"/>
              </a:spcBef>
            </a:pPr>
            <a:r>
              <a:rPr lang="en-US" altLang="en-US" sz="1400" b="0" dirty="0">
                <a:solidFill>
                  <a:schemeClr val="tx2"/>
                </a:solidFill>
                <a:latin typeface="Arial" panose="020B0604020202020204" pitchFamily="34" charset="0"/>
              </a:rPr>
              <a:t>As an American, I will do my best to—</a:t>
            </a:r>
          </a:p>
          <a:p>
            <a:pPr marL="685800" lvl="1" eaLnBrk="0" hangingPunct="0">
              <a:spcBef>
                <a:spcPct val="0"/>
              </a:spcBef>
            </a:pPr>
            <a:r>
              <a:rPr lang="en-US" altLang="en-US" sz="1400" b="0" dirty="0">
                <a:solidFill>
                  <a:schemeClr val="tx2"/>
                </a:solidFill>
                <a:latin typeface="Arial" panose="020B0604020202020204" pitchFamily="34" charset="0"/>
              </a:rPr>
              <a:t>Be clean in my outdoor manners.</a:t>
            </a:r>
          </a:p>
          <a:p>
            <a:pPr marL="685800" lvl="1" eaLnBrk="0" hangingPunct="0">
              <a:spcBef>
                <a:spcPct val="0"/>
              </a:spcBef>
            </a:pPr>
            <a:r>
              <a:rPr lang="en-US" altLang="en-US" sz="1400" b="0" dirty="0">
                <a:solidFill>
                  <a:schemeClr val="tx2"/>
                </a:solidFill>
                <a:latin typeface="Arial" panose="020B0604020202020204" pitchFamily="34" charset="0"/>
              </a:rPr>
              <a:t>Be careful with fire.</a:t>
            </a:r>
          </a:p>
          <a:p>
            <a:pPr marL="685800" lvl="1" eaLnBrk="0" hangingPunct="0">
              <a:spcBef>
                <a:spcPct val="0"/>
              </a:spcBef>
            </a:pPr>
            <a:r>
              <a:rPr lang="en-US" altLang="en-US" sz="1400" b="0" dirty="0">
                <a:solidFill>
                  <a:schemeClr val="tx2"/>
                </a:solidFill>
                <a:latin typeface="Arial" panose="020B0604020202020204" pitchFamily="34" charset="0"/>
              </a:rPr>
              <a:t>Be considerate in the outdoors.</a:t>
            </a:r>
          </a:p>
          <a:p>
            <a:pPr marL="685800" lvl="1" eaLnBrk="0" hangingPunct="0">
              <a:spcBef>
                <a:spcPct val="0"/>
              </a:spcBef>
            </a:pPr>
            <a:r>
              <a:rPr lang="en-US" altLang="en-US" sz="1400" b="0" dirty="0">
                <a:solidFill>
                  <a:schemeClr val="tx2"/>
                </a:solidFill>
                <a:latin typeface="Arial" panose="020B0604020202020204" pitchFamily="34" charset="0"/>
              </a:rPr>
              <a:t>Be conservation-minded</a:t>
            </a:r>
            <a:r>
              <a:rPr lang="en-US" altLang="en-US" sz="1400" b="0" dirty="0" smtClean="0">
                <a:solidFill>
                  <a:schemeClr val="tx2"/>
                </a:solidFill>
                <a:latin typeface="Arial" panose="020B0604020202020204" pitchFamily="34" charset="0"/>
              </a:rPr>
              <a:t>.</a:t>
            </a:r>
            <a:endParaRPr lang="en-US" altLang="en-US" sz="1400" b="0" dirty="0">
              <a:solidFill>
                <a:schemeClr val="tx2"/>
              </a:solidFill>
              <a:latin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350" y="912813"/>
            <a:ext cx="2897263" cy="2880320"/>
          </a:xfrm>
          <a:prstGeom prst="rect">
            <a:avLst/>
          </a:prstGeom>
        </p:spPr>
      </p:pic>
    </p:spTree>
    <p:extLst>
      <p:ext uri="{BB962C8B-B14F-4D97-AF65-F5344CB8AC3E}">
        <p14:creationId xmlns:p14="http://schemas.microsoft.com/office/powerpoint/2010/main" val="1168721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Leave No Trace Principles</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b="1" dirty="0" smtClean="0">
                <a:solidFill>
                  <a:schemeClr val="tx2"/>
                </a:solidFill>
              </a:rPr>
              <a:t>Plan </a:t>
            </a:r>
            <a:r>
              <a:rPr lang="en-US" sz="1800" b="1" dirty="0">
                <a:solidFill>
                  <a:schemeClr val="tx2"/>
                </a:solidFill>
              </a:rPr>
              <a:t>Ahead and Prepare. </a:t>
            </a:r>
            <a:r>
              <a:rPr lang="en-US" sz="1800" dirty="0">
                <a:solidFill>
                  <a:schemeClr val="tx2"/>
                </a:solidFill>
              </a:rPr>
              <a:t>When planning your hike, </a:t>
            </a:r>
            <a:r>
              <a:rPr lang="en-US" sz="1800" dirty="0" smtClean="0">
                <a:solidFill>
                  <a:schemeClr val="tx2"/>
                </a:solidFill>
              </a:rPr>
              <a:t>contact the </a:t>
            </a:r>
            <a:r>
              <a:rPr lang="en-US" sz="1800" dirty="0">
                <a:solidFill>
                  <a:schemeClr val="tx2"/>
                </a:solidFill>
              </a:rPr>
              <a:t>land managers of the area you intend to visit or the </a:t>
            </a:r>
            <a:r>
              <a:rPr lang="en-US" sz="1800" dirty="0" smtClean="0">
                <a:solidFill>
                  <a:schemeClr val="tx2"/>
                </a:solidFill>
              </a:rPr>
              <a:t>Leave No </a:t>
            </a:r>
            <a:r>
              <a:rPr lang="en-US" sz="1800" dirty="0">
                <a:solidFill>
                  <a:schemeClr val="tx2"/>
                </a:solidFill>
              </a:rPr>
              <a:t>Trace Center for Outdoor </a:t>
            </a:r>
            <a:r>
              <a:rPr lang="en-US" sz="1800" dirty="0" smtClean="0">
                <a:solidFill>
                  <a:schemeClr val="tx2"/>
                </a:solidFill>
              </a:rPr>
              <a:t>Ethics. </a:t>
            </a:r>
          </a:p>
          <a:p>
            <a:r>
              <a:rPr lang="en-US" sz="1800" dirty="0" smtClean="0">
                <a:solidFill>
                  <a:schemeClr val="tx2"/>
                </a:solidFill>
              </a:rPr>
              <a:t>Explain </a:t>
            </a:r>
            <a:r>
              <a:rPr lang="en-US" sz="1800" dirty="0">
                <a:solidFill>
                  <a:schemeClr val="tx2"/>
                </a:solidFill>
              </a:rPr>
              <a:t>your desired route and </a:t>
            </a:r>
            <a:r>
              <a:rPr lang="en-US" sz="1800" dirty="0" smtClean="0">
                <a:solidFill>
                  <a:schemeClr val="tx2"/>
                </a:solidFill>
              </a:rPr>
              <a:t>ask how </a:t>
            </a:r>
            <a:r>
              <a:rPr lang="en-US" sz="1800" dirty="0">
                <a:solidFill>
                  <a:schemeClr val="tx2"/>
                </a:solidFill>
              </a:rPr>
              <a:t>you can best implement Leave No Trace. </a:t>
            </a:r>
            <a:endParaRPr lang="en-US" sz="1800" dirty="0" smtClean="0">
              <a:solidFill>
                <a:schemeClr val="tx2"/>
              </a:solidFill>
            </a:endParaRPr>
          </a:p>
          <a:p>
            <a:r>
              <a:rPr lang="en-US" sz="1800" dirty="0" smtClean="0">
                <a:solidFill>
                  <a:schemeClr val="tx2"/>
                </a:solidFill>
              </a:rPr>
              <a:t>Here </a:t>
            </a:r>
            <a:r>
              <a:rPr lang="en-US" sz="1800" dirty="0">
                <a:solidFill>
                  <a:schemeClr val="tx2"/>
                </a:solidFill>
              </a:rPr>
              <a:t>are </a:t>
            </a:r>
            <a:r>
              <a:rPr lang="en-US" sz="1800" dirty="0" smtClean="0">
                <a:solidFill>
                  <a:schemeClr val="tx2"/>
                </a:solidFill>
              </a:rPr>
              <a:t>some additional </a:t>
            </a:r>
            <a:r>
              <a:rPr lang="en-US" sz="1800" dirty="0">
                <a:solidFill>
                  <a:schemeClr val="tx2"/>
                </a:solidFill>
              </a:rPr>
              <a:t>guidelines to remember.</a:t>
            </a:r>
          </a:p>
          <a:p>
            <a:pPr lvl="1"/>
            <a:r>
              <a:rPr lang="en-US" sz="1400" b="0" dirty="0" smtClean="0">
                <a:solidFill>
                  <a:schemeClr val="tx2"/>
                </a:solidFill>
              </a:rPr>
              <a:t>Know </a:t>
            </a:r>
            <a:r>
              <a:rPr lang="en-US" sz="1400" b="0" dirty="0">
                <a:solidFill>
                  <a:schemeClr val="tx2"/>
                </a:solidFill>
              </a:rPr>
              <a:t>the regulations and special concerns for the area </a:t>
            </a:r>
            <a:r>
              <a:rPr lang="en-US" sz="1400" b="0" dirty="0" smtClean="0">
                <a:solidFill>
                  <a:schemeClr val="tx2"/>
                </a:solidFill>
              </a:rPr>
              <a:t>you will </a:t>
            </a:r>
            <a:r>
              <a:rPr lang="en-US" sz="1400" b="0" dirty="0">
                <a:solidFill>
                  <a:schemeClr val="tx2"/>
                </a:solidFill>
              </a:rPr>
              <a:t>visit.</a:t>
            </a:r>
          </a:p>
          <a:p>
            <a:pPr lvl="1"/>
            <a:r>
              <a:rPr lang="en-US" sz="1400" b="0" dirty="0" smtClean="0">
                <a:solidFill>
                  <a:schemeClr val="tx2"/>
                </a:solidFill>
              </a:rPr>
              <a:t>Prepare </a:t>
            </a:r>
            <a:r>
              <a:rPr lang="en-US" sz="1400" b="0" dirty="0">
                <a:solidFill>
                  <a:schemeClr val="tx2"/>
                </a:solidFill>
              </a:rPr>
              <a:t>for extreme weather, hazards, and emergencies.</a:t>
            </a:r>
          </a:p>
          <a:p>
            <a:pPr lvl="1"/>
            <a:r>
              <a:rPr lang="en-US" sz="1400" b="0" dirty="0" smtClean="0">
                <a:solidFill>
                  <a:schemeClr val="tx2"/>
                </a:solidFill>
              </a:rPr>
              <a:t>Schedule </a:t>
            </a:r>
            <a:r>
              <a:rPr lang="en-US" sz="1400" b="0" dirty="0">
                <a:solidFill>
                  <a:schemeClr val="tx2"/>
                </a:solidFill>
              </a:rPr>
              <a:t>your trip to avoid times of high use.</a:t>
            </a:r>
          </a:p>
          <a:p>
            <a:pPr lvl="1"/>
            <a:r>
              <a:rPr lang="en-US" sz="1400" b="0" dirty="0" smtClean="0">
                <a:solidFill>
                  <a:schemeClr val="tx2"/>
                </a:solidFill>
              </a:rPr>
              <a:t>Visit </a:t>
            </a:r>
            <a:r>
              <a:rPr lang="en-US" sz="1400" b="0" dirty="0">
                <a:solidFill>
                  <a:schemeClr val="tx2"/>
                </a:solidFill>
              </a:rPr>
              <a:t>the backcountry in small groups no larger than </a:t>
            </a:r>
            <a:r>
              <a:rPr lang="en-US" sz="1400" b="0" dirty="0" smtClean="0">
                <a:solidFill>
                  <a:schemeClr val="tx2"/>
                </a:solidFill>
              </a:rPr>
              <a:t>parties of </a:t>
            </a:r>
            <a:r>
              <a:rPr lang="en-US" sz="1400" b="0" dirty="0">
                <a:solidFill>
                  <a:schemeClr val="tx2"/>
                </a:solidFill>
              </a:rPr>
              <a:t>four to six hikers.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4784"/>
            <a:ext cx="1440160" cy="1440160"/>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16193" b="8144"/>
          <a:stretch/>
        </p:blipFill>
        <p:spPr>
          <a:xfrm>
            <a:off x="3153458" y="4077072"/>
            <a:ext cx="4565871" cy="2590990"/>
          </a:xfrm>
          <a:prstGeom prst="rect">
            <a:avLst/>
          </a:prstGeom>
        </p:spPr>
      </p:pic>
    </p:spTree>
    <p:extLst>
      <p:ext uri="{BB962C8B-B14F-4D97-AF65-F5344CB8AC3E}">
        <p14:creationId xmlns:p14="http://schemas.microsoft.com/office/powerpoint/2010/main" val="975988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Leave No Trace Principles</a:t>
            </a:r>
          </a:p>
        </p:txBody>
      </p:sp>
      <p:sp>
        <p:nvSpPr>
          <p:cNvPr id="114691" name="Rectangle 3"/>
          <p:cNvSpPr>
            <a:spLocks noGrp="1" noChangeArrowheads="1"/>
          </p:cNvSpPr>
          <p:nvPr>
            <p:ph type="body" idx="1"/>
          </p:nvPr>
        </p:nvSpPr>
        <p:spPr>
          <a:xfrm>
            <a:off x="1908175" y="981075"/>
            <a:ext cx="7056438" cy="5473700"/>
          </a:xfrm>
        </p:spPr>
        <p:txBody>
          <a:bodyPr/>
          <a:lstStyle/>
          <a:p>
            <a:r>
              <a:rPr lang="en-US" sz="1800" b="1" dirty="0">
                <a:solidFill>
                  <a:schemeClr val="tx2"/>
                </a:solidFill>
              </a:rPr>
              <a:t>Travel on Durable Surfaces. </a:t>
            </a:r>
            <a:r>
              <a:rPr lang="en-US" sz="1800" dirty="0">
                <a:solidFill>
                  <a:schemeClr val="tx2"/>
                </a:solidFill>
              </a:rPr>
              <a:t>Stay on existing pathways to </a:t>
            </a:r>
            <a:r>
              <a:rPr lang="en-US" sz="1800" dirty="0" smtClean="0">
                <a:solidFill>
                  <a:schemeClr val="tx2"/>
                </a:solidFill>
              </a:rPr>
              <a:t>help protect </a:t>
            </a:r>
            <a:r>
              <a:rPr lang="en-US" sz="1800" dirty="0">
                <a:solidFill>
                  <a:schemeClr val="tx2"/>
                </a:solidFill>
              </a:rPr>
              <a:t>the surrounding landscape from being trampled, </a:t>
            </a:r>
            <a:r>
              <a:rPr lang="en-US" sz="1800" dirty="0" smtClean="0">
                <a:solidFill>
                  <a:schemeClr val="tx2"/>
                </a:solidFill>
              </a:rPr>
              <a:t>eroded, and </a:t>
            </a:r>
            <a:r>
              <a:rPr lang="en-US" sz="1800" dirty="0">
                <a:solidFill>
                  <a:schemeClr val="tx2"/>
                </a:solidFill>
              </a:rPr>
              <a:t>compacted.</a:t>
            </a:r>
          </a:p>
          <a:p>
            <a:pPr lvl="1"/>
            <a:r>
              <a:rPr lang="en-US" sz="1400" b="0" dirty="0" smtClean="0">
                <a:solidFill>
                  <a:schemeClr val="tx2"/>
                </a:solidFill>
              </a:rPr>
              <a:t>In </a:t>
            </a:r>
            <a:r>
              <a:rPr lang="en-US" sz="1400" b="0" dirty="0">
                <a:solidFill>
                  <a:schemeClr val="tx2"/>
                </a:solidFill>
              </a:rPr>
              <a:t>popular areas, hike on durable surfaces such </a:t>
            </a:r>
            <a:r>
              <a:rPr lang="en-US" sz="1400" b="0" dirty="0" smtClean="0">
                <a:solidFill>
                  <a:schemeClr val="tx2"/>
                </a:solidFill>
              </a:rPr>
              <a:t>as established </a:t>
            </a:r>
            <a:r>
              <a:rPr lang="en-US" sz="1400" b="0" dirty="0">
                <a:solidFill>
                  <a:schemeClr val="tx2"/>
                </a:solidFill>
              </a:rPr>
              <a:t>trails, rock, gravel, dry grasses, and </a:t>
            </a:r>
            <a:r>
              <a:rPr lang="en-US" sz="1400" b="0" dirty="0" smtClean="0">
                <a:solidFill>
                  <a:schemeClr val="tx2"/>
                </a:solidFill>
              </a:rPr>
              <a:t>snow. Taking </a:t>
            </a:r>
            <a:r>
              <a:rPr lang="en-US" sz="1400" b="0" dirty="0">
                <a:solidFill>
                  <a:schemeClr val="tx2"/>
                </a:solidFill>
              </a:rPr>
              <a:t>shortcuts will damage the grooming of the trail and cause erosion. </a:t>
            </a:r>
          </a:p>
          <a:p>
            <a:pPr lvl="1"/>
            <a:r>
              <a:rPr lang="en-US" sz="1400" b="0" dirty="0" smtClean="0">
                <a:solidFill>
                  <a:schemeClr val="tx2"/>
                </a:solidFill>
              </a:rPr>
              <a:t>Protect </a:t>
            </a:r>
            <a:r>
              <a:rPr lang="en-US" sz="1400" b="0" dirty="0">
                <a:solidFill>
                  <a:schemeClr val="tx2"/>
                </a:solidFill>
              </a:rPr>
              <a:t>shoreline vegetation.</a:t>
            </a:r>
          </a:p>
          <a:p>
            <a:pPr lvl="1"/>
            <a:r>
              <a:rPr lang="en-US" sz="1400" b="0" dirty="0" smtClean="0">
                <a:solidFill>
                  <a:schemeClr val="tx2"/>
                </a:solidFill>
              </a:rPr>
              <a:t>Walk </a:t>
            </a:r>
            <a:r>
              <a:rPr lang="en-US" sz="1400" b="0" dirty="0">
                <a:solidFill>
                  <a:schemeClr val="tx2"/>
                </a:solidFill>
              </a:rPr>
              <a:t>single file in the middle of the trail, even if </a:t>
            </a:r>
            <a:r>
              <a:rPr lang="en-US" sz="1400" b="0" dirty="0" smtClean="0">
                <a:solidFill>
                  <a:schemeClr val="tx2"/>
                </a:solidFill>
              </a:rPr>
              <a:t>it is </a:t>
            </a:r>
            <a:r>
              <a:rPr lang="en-US" sz="1400" b="0" dirty="0">
                <a:solidFill>
                  <a:schemeClr val="tx2"/>
                </a:solidFill>
              </a:rPr>
              <a:t>wet or muddy.</a:t>
            </a:r>
          </a:p>
          <a:p>
            <a:pPr lvl="1"/>
            <a:r>
              <a:rPr lang="en-US" sz="1400" b="0" dirty="0" smtClean="0">
                <a:solidFill>
                  <a:schemeClr val="tx2"/>
                </a:solidFill>
              </a:rPr>
              <a:t>Conduct </a:t>
            </a:r>
            <a:r>
              <a:rPr lang="en-US" sz="1400" b="0" dirty="0">
                <a:solidFill>
                  <a:schemeClr val="tx2"/>
                </a:solidFill>
              </a:rPr>
              <a:t>activities </a:t>
            </a:r>
            <a:r>
              <a:rPr lang="en-US" sz="1400" b="0" dirty="0" smtClean="0">
                <a:solidFill>
                  <a:schemeClr val="tx2"/>
                </a:solidFill>
              </a:rPr>
              <a:t>in areas </a:t>
            </a:r>
            <a:r>
              <a:rPr lang="en-US" sz="1400" b="0" dirty="0">
                <a:solidFill>
                  <a:schemeClr val="tx2"/>
                </a:solidFill>
              </a:rPr>
              <a:t>where </a:t>
            </a:r>
            <a:r>
              <a:rPr lang="en-US" sz="1400" b="0" dirty="0" smtClean="0">
                <a:solidFill>
                  <a:schemeClr val="tx2"/>
                </a:solidFill>
              </a:rPr>
              <a:t>vegetation is </a:t>
            </a:r>
            <a:r>
              <a:rPr lang="en-US" sz="1400" b="0" dirty="0">
                <a:solidFill>
                  <a:schemeClr val="tx2"/>
                </a:solidFill>
              </a:rPr>
              <a:t>absent.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4784"/>
            <a:ext cx="1440160" cy="144016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0414" y="3501008"/>
            <a:ext cx="4211960" cy="3158970"/>
          </a:xfrm>
          <a:prstGeom prst="rect">
            <a:avLst/>
          </a:prstGeom>
        </p:spPr>
      </p:pic>
    </p:spTree>
    <p:extLst>
      <p:ext uri="{BB962C8B-B14F-4D97-AF65-F5344CB8AC3E}">
        <p14:creationId xmlns:p14="http://schemas.microsoft.com/office/powerpoint/2010/main" val="2880043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Leave No Trace Principles</a:t>
            </a:r>
          </a:p>
        </p:txBody>
      </p:sp>
      <p:sp>
        <p:nvSpPr>
          <p:cNvPr id="114691" name="Rectangle 3"/>
          <p:cNvSpPr>
            <a:spLocks noGrp="1" noChangeArrowheads="1"/>
          </p:cNvSpPr>
          <p:nvPr>
            <p:ph type="body" idx="1"/>
          </p:nvPr>
        </p:nvSpPr>
        <p:spPr>
          <a:xfrm>
            <a:off x="1908175" y="981075"/>
            <a:ext cx="7056438" cy="5473700"/>
          </a:xfrm>
        </p:spPr>
        <p:txBody>
          <a:bodyPr/>
          <a:lstStyle/>
          <a:p>
            <a:r>
              <a:rPr lang="en-US" sz="1800" b="1" dirty="0">
                <a:solidFill>
                  <a:schemeClr val="tx2"/>
                </a:solidFill>
              </a:rPr>
              <a:t>Dispose of Waste Properly. </a:t>
            </a:r>
            <a:r>
              <a:rPr lang="en-US" sz="1800" dirty="0" smtClean="0">
                <a:solidFill>
                  <a:schemeClr val="tx2"/>
                </a:solidFill>
              </a:rPr>
              <a:t>Pack </a:t>
            </a:r>
            <a:r>
              <a:rPr lang="en-US" sz="1800" dirty="0">
                <a:solidFill>
                  <a:schemeClr val="tx2"/>
                </a:solidFill>
              </a:rPr>
              <a:t>it in, pack it out. Make it easier on yourself by </a:t>
            </a:r>
            <a:r>
              <a:rPr lang="en-US" sz="1800" dirty="0" smtClean="0">
                <a:solidFill>
                  <a:schemeClr val="tx2"/>
                </a:solidFill>
              </a:rPr>
              <a:t>limiting the </a:t>
            </a:r>
            <a:r>
              <a:rPr lang="en-US" sz="1800" dirty="0">
                <a:solidFill>
                  <a:schemeClr val="tx2"/>
                </a:solidFill>
              </a:rPr>
              <a:t>amount of potential trash you </a:t>
            </a:r>
            <a:r>
              <a:rPr lang="en-US" sz="1800" dirty="0" smtClean="0">
                <a:solidFill>
                  <a:schemeClr val="tx2"/>
                </a:solidFill>
              </a:rPr>
              <a:t>take. </a:t>
            </a:r>
            <a:endParaRPr lang="en-US" sz="1800" dirty="0" smtClean="0">
              <a:solidFill>
                <a:schemeClr val="tx2"/>
              </a:solidFill>
            </a:endParaRPr>
          </a:p>
          <a:p>
            <a:r>
              <a:rPr lang="en-US" sz="1800" dirty="0">
                <a:solidFill>
                  <a:schemeClr val="tx2"/>
                </a:solidFill>
              </a:rPr>
              <a:t>Especially important is the disposal of human waste. </a:t>
            </a:r>
            <a:r>
              <a:rPr lang="en-US" sz="1800" dirty="0" smtClean="0">
                <a:solidFill>
                  <a:schemeClr val="tx2"/>
                </a:solidFill>
              </a:rPr>
              <a:t>Use toilet </a:t>
            </a:r>
            <a:r>
              <a:rPr lang="en-US" sz="1800" dirty="0">
                <a:solidFill>
                  <a:schemeClr val="tx2"/>
                </a:solidFill>
              </a:rPr>
              <a:t>facilities whenever possible</a:t>
            </a:r>
            <a:r>
              <a:rPr lang="en-US" sz="1800" dirty="0" smtClean="0">
                <a:solidFill>
                  <a:schemeClr val="tx2"/>
                </a:solidFill>
              </a:rPr>
              <a:t>. If toilet facilities are not available:</a:t>
            </a:r>
            <a:endParaRPr lang="en-US" sz="1800" dirty="0" smtClean="0">
              <a:solidFill>
                <a:schemeClr val="tx2"/>
              </a:solidFill>
            </a:endParaRPr>
          </a:p>
          <a:p>
            <a:pPr lvl="1"/>
            <a:r>
              <a:rPr lang="en-US" sz="1400" b="0" dirty="0" smtClean="0">
                <a:solidFill>
                  <a:schemeClr val="tx2"/>
                </a:solidFill>
              </a:rPr>
              <a:t>Urinate </a:t>
            </a:r>
            <a:r>
              <a:rPr lang="en-US" sz="1400" b="0" dirty="0">
                <a:solidFill>
                  <a:schemeClr val="tx2"/>
                </a:solidFill>
              </a:rPr>
              <a:t>away </a:t>
            </a:r>
            <a:r>
              <a:rPr lang="en-US" sz="1400" b="0" dirty="0" smtClean="0">
                <a:solidFill>
                  <a:schemeClr val="tx2"/>
                </a:solidFill>
              </a:rPr>
              <a:t>from trails</a:t>
            </a:r>
            <a:r>
              <a:rPr lang="en-US" sz="1400" b="0" dirty="0">
                <a:solidFill>
                  <a:schemeClr val="tx2"/>
                </a:solidFill>
              </a:rPr>
              <a:t>, camps, and other gathering places. Choose rocks or </a:t>
            </a:r>
            <a:r>
              <a:rPr lang="en-US" sz="1400" b="0" dirty="0" smtClean="0">
                <a:solidFill>
                  <a:schemeClr val="tx2"/>
                </a:solidFill>
              </a:rPr>
              <a:t>bare ground</a:t>
            </a:r>
            <a:r>
              <a:rPr lang="en-US" sz="1400" b="0" dirty="0">
                <a:solidFill>
                  <a:schemeClr val="tx2"/>
                </a:solidFill>
              </a:rPr>
              <a:t>; animals may strip vegetation in order to consume </a:t>
            </a:r>
            <a:r>
              <a:rPr lang="en-US" sz="1400" b="0" dirty="0" smtClean="0">
                <a:solidFill>
                  <a:schemeClr val="tx2"/>
                </a:solidFill>
              </a:rPr>
              <a:t>the salts </a:t>
            </a:r>
            <a:r>
              <a:rPr lang="en-US" sz="1400" b="0" dirty="0">
                <a:solidFill>
                  <a:schemeClr val="tx2"/>
                </a:solidFill>
              </a:rPr>
              <a:t>left by concentrations of urine. </a:t>
            </a:r>
            <a:endParaRPr lang="en-US" sz="1400" b="0" dirty="0" smtClean="0">
              <a:solidFill>
                <a:schemeClr val="tx2"/>
              </a:solidFill>
            </a:endParaRPr>
          </a:p>
          <a:p>
            <a:pPr lvl="1"/>
            <a:r>
              <a:rPr lang="en-US" sz="1400" b="0" dirty="0" smtClean="0">
                <a:solidFill>
                  <a:schemeClr val="tx2"/>
                </a:solidFill>
              </a:rPr>
              <a:t>Pack </a:t>
            </a:r>
            <a:r>
              <a:rPr lang="en-US" sz="1400" b="0" dirty="0">
                <a:solidFill>
                  <a:schemeClr val="tx2"/>
                </a:solidFill>
              </a:rPr>
              <a:t>out solid waste, </a:t>
            </a:r>
            <a:r>
              <a:rPr lang="en-US" sz="1400" b="0" dirty="0" smtClean="0">
                <a:solidFill>
                  <a:schemeClr val="tx2"/>
                </a:solidFill>
              </a:rPr>
              <a:t>or use </a:t>
            </a:r>
            <a:r>
              <a:rPr lang="en-US" sz="1400" b="0" dirty="0">
                <a:solidFill>
                  <a:schemeClr val="tx2"/>
                </a:solidFill>
              </a:rPr>
              <a:t>a cathole. Check with the land agency for the area you </a:t>
            </a:r>
            <a:r>
              <a:rPr lang="en-US" sz="1400" b="0" dirty="0" smtClean="0">
                <a:solidFill>
                  <a:schemeClr val="tx2"/>
                </a:solidFill>
              </a:rPr>
              <a:t>will visit </a:t>
            </a:r>
            <a:r>
              <a:rPr lang="en-US" sz="1400" b="0" dirty="0">
                <a:solidFill>
                  <a:schemeClr val="tx2"/>
                </a:solidFill>
              </a:rPr>
              <a:t>to find out the preferred </a:t>
            </a:r>
            <a:r>
              <a:rPr lang="en-US" sz="1400" b="0" dirty="0" smtClean="0">
                <a:solidFill>
                  <a:schemeClr val="tx2"/>
                </a:solidFill>
              </a:rPr>
              <a:t>method. </a:t>
            </a:r>
            <a:endParaRPr lang="en-US" sz="1400" b="0" dirty="0" smtClean="0">
              <a:solidFill>
                <a:schemeClr val="tx2"/>
              </a:solidFill>
            </a:endParaRPr>
          </a:p>
          <a:p>
            <a:pPr lvl="1"/>
            <a:r>
              <a:rPr lang="en-US" sz="1400" b="0" dirty="0" smtClean="0">
                <a:solidFill>
                  <a:schemeClr val="tx2"/>
                </a:solidFill>
              </a:rPr>
              <a:t>To </a:t>
            </a:r>
            <a:r>
              <a:rPr lang="en-US" sz="1400" b="0" dirty="0">
                <a:solidFill>
                  <a:schemeClr val="tx2"/>
                </a:solidFill>
              </a:rPr>
              <a:t>dig a cathole, choose a remote spot at least 200 </a:t>
            </a:r>
            <a:r>
              <a:rPr lang="en-US" sz="1400" b="0" dirty="0" smtClean="0">
                <a:solidFill>
                  <a:schemeClr val="tx2"/>
                </a:solidFill>
              </a:rPr>
              <a:t>feet from </a:t>
            </a:r>
            <a:r>
              <a:rPr lang="en-US" sz="1400" b="0" dirty="0">
                <a:solidFill>
                  <a:schemeClr val="tx2"/>
                </a:solidFill>
              </a:rPr>
              <a:t>camps, trails, water, and dry gullies. With a trowel, </a:t>
            </a:r>
            <a:r>
              <a:rPr lang="en-US" sz="1400" b="0" dirty="0" smtClean="0">
                <a:solidFill>
                  <a:schemeClr val="tx2"/>
                </a:solidFill>
              </a:rPr>
              <a:t>dig a </a:t>
            </a:r>
            <a:r>
              <a:rPr lang="en-US" sz="1400" b="0" dirty="0">
                <a:solidFill>
                  <a:schemeClr val="tx2"/>
                </a:solidFill>
              </a:rPr>
              <a:t>hole 6 to 8 inches deep in the topsoil. Take care of </a:t>
            </a:r>
            <a:r>
              <a:rPr lang="en-US" sz="1400" b="0" dirty="0" smtClean="0">
                <a:solidFill>
                  <a:schemeClr val="tx2"/>
                </a:solidFill>
              </a:rPr>
              <a:t>business, re-cover </a:t>
            </a:r>
            <a:r>
              <a:rPr lang="en-US" sz="1400" b="0" dirty="0">
                <a:solidFill>
                  <a:schemeClr val="tx2"/>
                </a:solidFill>
              </a:rPr>
              <a:t>the hole, and disguise the site with leaves or </a:t>
            </a:r>
            <a:r>
              <a:rPr lang="en-US" sz="1400" b="0" dirty="0" smtClean="0">
                <a:solidFill>
                  <a:schemeClr val="tx2"/>
                </a:solidFill>
              </a:rPr>
              <a:t>other ground </a:t>
            </a:r>
            <a:r>
              <a:rPr lang="en-US" sz="1400" b="0" dirty="0">
                <a:solidFill>
                  <a:schemeClr val="tx2"/>
                </a:solidFill>
              </a:rPr>
              <a:t>cover. Organic material in the topsoil will slowly </a:t>
            </a:r>
            <a:r>
              <a:rPr lang="en-US" sz="1400" b="0" dirty="0" smtClean="0">
                <a:solidFill>
                  <a:schemeClr val="tx2"/>
                </a:solidFill>
              </a:rPr>
              <a:t>break down </a:t>
            </a:r>
            <a:r>
              <a:rPr lang="en-US" sz="1400" b="0" dirty="0">
                <a:solidFill>
                  <a:schemeClr val="tx2"/>
                </a:solidFill>
              </a:rPr>
              <a:t>the waste, making it harmless.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4784"/>
            <a:ext cx="1440160" cy="1440160"/>
          </a:xfrm>
          <a:prstGeom prst="rect">
            <a:avLst/>
          </a:prstGeom>
        </p:spPr>
      </p:pic>
      <p:pic>
        <p:nvPicPr>
          <p:cNvPr id="3" name="Picture 2"/>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467" t="2808" r="2485" b="4547"/>
          <a:stretch/>
        </p:blipFill>
        <p:spPr>
          <a:xfrm>
            <a:off x="4140250" y="4663352"/>
            <a:ext cx="2592288" cy="1859685"/>
          </a:xfrm>
          <a:prstGeom prst="rect">
            <a:avLst/>
          </a:prstGeom>
        </p:spPr>
      </p:pic>
    </p:spTree>
    <p:extLst>
      <p:ext uri="{BB962C8B-B14F-4D97-AF65-F5344CB8AC3E}">
        <p14:creationId xmlns:p14="http://schemas.microsoft.com/office/powerpoint/2010/main" val="3096490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Leave No Trace Principles</a:t>
            </a:r>
          </a:p>
        </p:txBody>
      </p:sp>
      <p:sp>
        <p:nvSpPr>
          <p:cNvPr id="114691" name="Rectangle 3"/>
          <p:cNvSpPr>
            <a:spLocks noGrp="1" noChangeArrowheads="1"/>
          </p:cNvSpPr>
          <p:nvPr>
            <p:ph type="body" idx="1"/>
          </p:nvPr>
        </p:nvSpPr>
        <p:spPr>
          <a:xfrm>
            <a:off x="1908175" y="981075"/>
            <a:ext cx="7056438" cy="5473700"/>
          </a:xfrm>
        </p:spPr>
        <p:txBody>
          <a:bodyPr/>
          <a:lstStyle/>
          <a:p>
            <a:r>
              <a:rPr lang="en-US" sz="1800" b="1" dirty="0">
                <a:solidFill>
                  <a:schemeClr val="tx2"/>
                </a:solidFill>
              </a:rPr>
              <a:t>Leave What You Find. </a:t>
            </a:r>
            <a:r>
              <a:rPr lang="en-US" sz="1800" dirty="0" smtClean="0">
                <a:solidFill>
                  <a:schemeClr val="tx2"/>
                </a:solidFill>
              </a:rPr>
              <a:t>Every </a:t>
            </a:r>
            <a:r>
              <a:rPr lang="en-US" sz="1800" dirty="0">
                <a:solidFill>
                  <a:schemeClr val="tx2"/>
                </a:solidFill>
              </a:rPr>
              <a:t>hike will bring with it a new discovery to see and </a:t>
            </a:r>
            <a:r>
              <a:rPr lang="en-US" sz="1800" dirty="0" smtClean="0">
                <a:solidFill>
                  <a:schemeClr val="tx2"/>
                </a:solidFill>
              </a:rPr>
              <a:t>enjoy. </a:t>
            </a:r>
          </a:p>
          <a:p>
            <a:r>
              <a:rPr lang="en-US" sz="1800" dirty="0" smtClean="0">
                <a:solidFill>
                  <a:schemeClr val="tx2"/>
                </a:solidFill>
              </a:rPr>
              <a:t>Here </a:t>
            </a:r>
            <a:r>
              <a:rPr lang="en-US" sz="1800" dirty="0">
                <a:solidFill>
                  <a:schemeClr val="tx2"/>
                </a:solidFill>
              </a:rPr>
              <a:t>are some reasons why you should leave what you find.</a:t>
            </a:r>
          </a:p>
          <a:p>
            <a:pPr lvl="1"/>
            <a:r>
              <a:rPr lang="en-US" sz="1400" b="0" dirty="0" smtClean="0">
                <a:solidFill>
                  <a:schemeClr val="tx2"/>
                </a:solidFill>
              </a:rPr>
              <a:t>Future </a:t>
            </a:r>
            <a:r>
              <a:rPr lang="en-US" sz="1400" b="0" dirty="0">
                <a:solidFill>
                  <a:schemeClr val="tx2"/>
                </a:solidFill>
              </a:rPr>
              <a:t>hikers will have the excitement of discovering </a:t>
            </a:r>
            <a:r>
              <a:rPr lang="en-US" sz="1400" b="0" dirty="0" smtClean="0">
                <a:solidFill>
                  <a:schemeClr val="tx2"/>
                </a:solidFill>
              </a:rPr>
              <a:t>for themselves </a:t>
            </a:r>
            <a:r>
              <a:rPr lang="en-US" sz="1400" b="0" dirty="0">
                <a:solidFill>
                  <a:schemeClr val="tx2"/>
                </a:solidFill>
              </a:rPr>
              <a:t>what you have found.</a:t>
            </a:r>
          </a:p>
          <a:p>
            <a:pPr lvl="1"/>
            <a:r>
              <a:rPr lang="en-US" sz="1400" b="0" dirty="0" smtClean="0">
                <a:solidFill>
                  <a:schemeClr val="tx2"/>
                </a:solidFill>
              </a:rPr>
              <a:t>Plant </a:t>
            </a:r>
            <a:r>
              <a:rPr lang="en-US" sz="1400" b="0" dirty="0">
                <a:solidFill>
                  <a:schemeClr val="tx2"/>
                </a:solidFill>
              </a:rPr>
              <a:t>and wildlife environments will not be harmed. </a:t>
            </a:r>
            <a:r>
              <a:rPr lang="en-US" sz="1400" b="0" dirty="0" smtClean="0">
                <a:solidFill>
                  <a:schemeClr val="tx2"/>
                </a:solidFill>
              </a:rPr>
              <a:t>Leave rocks </a:t>
            </a:r>
            <a:r>
              <a:rPr lang="en-US" sz="1400" b="0" dirty="0">
                <a:solidFill>
                  <a:schemeClr val="tx2"/>
                </a:solidFill>
              </a:rPr>
              <a:t>and other natural objects as you find them. </a:t>
            </a:r>
            <a:r>
              <a:rPr lang="en-US" sz="1400" b="0" dirty="0" smtClean="0">
                <a:solidFill>
                  <a:schemeClr val="tx2"/>
                </a:solidFill>
              </a:rPr>
              <a:t>Avoid introducing </a:t>
            </a:r>
            <a:r>
              <a:rPr lang="en-US" sz="1400" b="0" dirty="0">
                <a:solidFill>
                  <a:schemeClr val="tx2"/>
                </a:solidFill>
              </a:rPr>
              <a:t>or transporting nonnative species.</a:t>
            </a:r>
          </a:p>
          <a:p>
            <a:pPr lvl="1"/>
            <a:r>
              <a:rPr lang="en-US" sz="1400" b="0" dirty="0" smtClean="0">
                <a:solidFill>
                  <a:schemeClr val="tx2"/>
                </a:solidFill>
              </a:rPr>
              <a:t>Archaeological</a:t>
            </a:r>
            <a:r>
              <a:rPr lang="en-US" sz="1400" b="0" dirty="0">
                <a:solidFill>
                  <a:schemeClr val="tx2"/>
                </a:solidFill>
              </a:rPr>
              <a:t>, cultural, and historic structures and </a:t>
            </a:r>
            <a:r>
              <a:rPr lang="en-US" sz="1400" b="0" dirty="0" smtClean="0">
                <a:solidFill>
                  <a:schemeClr val="tx2"/>
                </a:solidFill>
              </a:rPr>
              <a:t>artifacts preserve </a:t>
            </a:r>
            <a:r>
              <a:rPr lang="en-US" sz="1400" b="0" dirty="0">
                <a:solidFill>
                  <a:schemeClr val="tx2"/>
                </a:solidFill>
              </a:rPr>
              <a:t>a record of America’s past; some are sacred </a:t>
            </a:r>
            <a:r>
              <a:rPr lang="en-US" sz="1400" b="0" dirty="0" smtClean="0">
                <a:solidFill>
                  <a:schemeClr val="tx2"/>
                </a:solidFill>
              </a:rPr>
              <a:t>to American </a:t>
            </a:r>
            <a:r>
              <a:rPr lang="en-US" sz="1400" b="0" dirty="0">
                <a:solidFill>
                  <a:schemeClr val="tx2"/>
                </a:solidFill>
              </a:rPr>
              <a:t>Indians and other Native Americans. Observe, </a:t>
            </a:r>
            <a:r>
              <a:rPr lang="en-US" sz="1400" b="0" dirty="0" smtClean="0">
                <a:solidFill>
                  <a:schemeClr val="tx2"/>
                </a:solidFill>
              </a:rPr>
              <a:t>but do </a:t>
            </a:r>
            <a:r>
              <a:rPr lang="en-US" sz="1400" b="0" dirty="0">
                <a:solidFill>
                  <a:schemeClr val="tx2"/>
                </a:solidFill>
              </a:rPr>
              <a:t>not touch or take.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4784"/>
            <a:ext cx="1440160" cy="144016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2442" y="3933056"/>
            <a:ext cx="3707904" cy="2471936"/>
          </a:xfrm>
          <a:prstGeom prst="rect">
            <a:avLst/>
          </a:prstGeom>
        </p:spPr>
      </p:pic>
    </p:spTree>
    <p:extLst>
      <p:ext uri="{BB962C8B-B14F-4D97-AF65-F5344CB8AC3E}">
        <p14:creationId xmlns:p14="http://schemas.microsoft.com/office/powerpoint/2010/main" val="2659975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1" name="Rectangle 3"/>
          <p:cNvSpPr>
            <a:spLocks noGrp="1" noChangeArrowheads="1"/>
          </p:cNvSpPr>
          <p:nvPr>
            <p:ph sz="half" idx="1"/>
          </p:nvPr>
        </p:nvSpPr>
        <p:spPr>
          <a:xfrm>
            <a:off x="1908175" y="912813"/>
            <a:ext cx="7128544" cy="2376363"/>
          </a:xfrm>
        </p:spPr>
        <p:txBody>
          <a:bodyPr/>
          <a:lstStyle/>
          <a:p>
            <a:r>
              <a:rPr lang="en-US" sz="1800" b="1" dirty="0">
                <a:solidFill>
                  <a:schemeClr val="tx2"/>
                </a:solidFill>
              </a:rPr>
              <a:t>Minimize Campfire Impacts. </a:t>
            </a:r>
            <a:r>
              <a:rPr lang="en-US" sz="1800" dirty="0">
                <a:solidFill>
                  <a:schemeClr val="tx2"/>
                </a:solidFill>
              </a:rPr>
              <a:t>Most hikers are prepared </a:t>
            </a:r>
            <a:r>
              <a:rPr lang="en-US" sz="1800" dirty="0" smtClean="0">
                <a:solidFill>
                  <a:schemeClr val="tx2"/>
                </a:solidFill>
              </a:rPr>
              <a:t>to spend </a:t>
            </a:r>
            <a:r>
              <a:rPr lang="en-US" sz="1800" dirty="0">
                <a:solidFill>
                  <a:schemeClr val="tx2"/>
                </a:solidFill>
              </a:rPr>
              <a:t>a day outdoors without needing a campfire. </a:t>
            </a:r>
            <a:endParaRPr lang="en-US" sz="1800" dirty="0" smtClean="0">
              <a:solidFill>
                <a:schemeClr val="tx2"/>
              </a:solidFill>
            </a:endParaRPr>
          </a:p>
          <a:p>
            <a:r>
              <a:rPr lang="en-US" sz="1800" dirty="0" smtClean="0">
                <a:solidFill>
                  <a:schemeClr val="tx2"/>
                </a:solidFill>
              </a:rPr>
              <a:t>If </a:t>
            </a:r>
            <a:r>
              <a:rPr lang="en-US" sz="1800" dirty="0">
                <a:solidFill>
                  <a:schemeClr val="tx2"/>
                </a:solidFill>
              </a:rPr>
              <a:t>you </a:t>
            </a:r>
            <a:r>
              <a:rPr lang="en-US" sz="1800" dirty="0" smtClean="0">
                <a:solidFill>
                  <a:schemeClr val="tx2"/>
                </a:solidFill>
              </a:rPr>
              <a:t>do expect </a:t>
            </a:r>
            <a:r>
              <a:rPr lang="en-US" sz="1800" dirty="0">
                <a:solidFill>
                  <a:schemeClr val="tx2"/>
                </a:solidFill>
              </a:rPr>
              <a:t>to cook or get warm, plan ahead with options that </a:t>
            </a:r>
            <a:r>
              <a:rPr lang="en-US" sz="1800" dirty="0" smtClean="0">
                <a:solidFill>
                  <a:schemeClr val="tx2"/>
                </a:solidFill>
              </a:rPr>
              <a:t>do not </a:t>
            </a:r>
            <a:r>
              <a:rPr lang="en-US" sz="1800" dirty="0">
                <a:solidFill>
                  <a:schemeClr val="tx2"/>
                </a:solidFill>
              </a:rPr>
              <a:t>depend on kindling a blaze. </a:t>
            </a:r>
            <a:endParaRPr lang="en-US" sz="1800" dirty="0" smtClean="0">
              <a:solidFill>
                <a:schemeClr val="tx2"/>
              </a:solidFill>
            </a:endParaRPr>
          </a:p>
          <a:p>
            <a:r>
              <a:rPr lang="en-US" sz="1800" dirty="0" smtClean="0">
                <a:solidFill>
                  <a:schemeClr val="tx2"/>
                </a:solidFill>
              </a:rPr>
              <a:t>In </a:t>
            </a:r>
            <a:r>
              <a:rPr lang="en-US" sz="1800" dirty="0">
                <a:solidFill>
                  <a:schemeClr val="tx2"/>
                </a:solidFill>
              </a:rPr>
              <a:t>any case, it is wise to </a:t>
            </a:r>
            <a:r>
              <a:rPr lang="en-US" sz="1800" dirty="0" smtClean="0">
                <a:solidFill>
                  <a:schemeClr val="tx2"/>
                </a:solidFill>
              </a:rPr>
              <a:t>know when </a:t>
            </a:r>
            <a:r>
              <a:rPr lang="en-US" sz="1800" dirty="0">
                <a:solidFill>
                  <a:schemeClr val="tx2"/>
                </a:solidFill>
              </a:rPr>
              <a:t>a campfire can be lit and when a fire could scar the land.</a:t>
            </a:r>
          </a:p>
          <a:p>
            <a:r>
              <a:rPr lang="en-US" sz="1800" dirty="0">
                <a:solidFill>
                  <a:schemeClr val="tx2"/>
                </a:solidFill>
              </a:rPr>
              <a:t>In many areas, fires are discouraged, prohibited, or allowed </a:t>
            </a:r>
            <a:r>
              <a:rPr lang="en-US" sz="1800" dirty="0" smtClean="0">
                <a:solidFill>
                  <a:schemeClr val="tx2"/>
                </a:solidFill>
              </a:rPr>
              <a:t>by permit </a:t>
            </a:r>
            <a:r>
              <a:rPr lang="en-US" sz="1800" dirty="0">
                <a:solidFill>
                  <a:schemeClr val="tx2"/>
                </a:solidFill>
              </a:rPr>
              <a:t>only. </a:t>
            </a:r>
            <a:endParaRPr lang="en-US" sz="1800" dirty="0" smtClean="0">
              <a:solidFill>
                <a:schemeClr val="tx2"/>
              </a:solidFill>
            </a:endParaRPr>
          </a:p>
        </p:txBody>
      </p:sp>
      <p:sp>
        <p:nvSpPr>
          <p:cNvPr id="6" name="Content Placeholder 5"/>
          <p:cNvSpPr>
            <a:spLocks noGrp="1"/>
          </p:cNvSpPr>
          <p:nvPr>
            <p:ph sz="half" idx="2"/>
          </p:nvPr>
        </p:nvSpPr>
        <p:spPr>
          <a:xfrm>
            <a:off x="1908176" y="3289176"/>
            <a:ext cx="3527920" cy="3164012"/>
          </a:xfrm>
        </p:spPr>
        <p:txBody>
          <a:bodyPr/>
          <a:lstStyle/>
          <a:p>
            <a:r>
              <a:rPr lang="en-US" sz="1800" dirty="0">
                <a:solidFill>
                  <a:schemeClr val="tx2"/>
                </a:solidFill>
              </a:rPr>
              <a:t>If you must make a campfire:</a:t>
            </a:r>
          </a:p>
          <a:p>
            <a:pPr lvl="1"/>
            <a:r>
              <a:rPr lang="en-US" sz="1400" b="0" dirty="0">
                <a:solidFill>
                  <a:schemeClr val="tx2"/>
                </a:solidFill>
              </a:rPr>
              <a:t>Use established fire rings, fire pans, or mound fires.</a:t>
            </a:r>
          </a:p>
          <a:p>
            <a:pPr lvl="1"/>
            <a:r>
              <a:rPr lang="en-US" sz="1400" b="0" dirty="0">
                <a:solidFill>
                  <a:schemeClr val="tx2"/>
                </a:solidFill>
              </a:rPr>
              <a:t>Keep fires small. Use only sticks from the ground that can be broken by hand.</a:t>
            </a:r>
          </a:p>
          <a:p>
            <a:pPr lvl="1"/>
            <a:r>
              <a:rPr lang="en-US" sz="1400" b="0" dirty="0">
                <a:solidFill>
                  <a:schemeClr val="tx2"/>
                </a:solidFill>
              </a:rPr>
              <a:t>Burn all wood and coals to ash, make sure the ashes are cold out, then scatter the cool ashes.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4784"/>
            <a:ext cx="1440160" cy="144016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7320" y="3356992"/>
            <a:ext cx="3549399" cy="2376264"/>
          </a:xfrm>
          <a:prstGeom prst="rect">
            <a:avLst/>
          </a:prstGeom>
        </p:spPr>
      </p:pic>
      <p:sp>
        <p:nvSpPr>
          <p:cNvPr id="10" name="Rectangle 2"/>
          <p:cNvSpPr>
            <a:spLocks noGrp="1" noChangeArrowheads="1"/>
          </p:cNvSpPr>
          <p:nvPr>
            <p:ph type="title"/>
          </p:nvPr>
        </p:nvSpPr>
        <p:spPr>
          <a:xfrm>
            <a:off x="1908175" y="188913"/>
            <a:ext cx="7056438" cy="723900"/>
          </a:xfrm>
        </p:spPr>
        <p:txBody>
          <a:bodyPr/>
          <a:lstStyle/>
          <a:p>
            <a:r>
              <a:rPr lang="en-US" dirty="0">
                <a:solidFill>
                  <a:schemeClr val="tx2"/>
                </a:solidFill>
              </a:rPr>
              <a:t>Leave No Trace Principles</a:t>
            </a:r>
          </a:p>
        </p:txBody>
      </p:sp>
    </p:spTree>
    <p:extLst>
      <p:ext uri="{BB962C8B-B14F-4D97-AF65-F5344CB8AC3E}">
        <p14:creationId xmlns:p14="http://schemas.microsoft.com/office/powerpoint/2010/main" val="4100571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Leave No Trace Principles</a:t>
            </a:r>
          </a:p>
        </p:txBody>
      </p:sp>
      <p:sp>
        <p:nvSpPr>
          <p:cNvPr id="114691" name="Rectangle 3"/>
          <p:cNvSpPr>
            <a:spLocks noGrp="1" noChangeArrowheads="1"/>
          </p:cNvSpPr>
          <p:nvPr>
            <p:ph type="body" idx="1"/>
          </p:nvPr>
        </p:nvSpPr>
        <p:spPr>
          <a:xfrm>
            <a:off x="1908175" y="981075"/>
            <a:ext cx="7056438" cy="3816078"/>
          </a:xfrm>
        </p:spPr>
        <p:txBody>
          <a:bodyPr/>
          <a:lstStyle/>
          <a:p>
            <a:r>
              <a:rPr lang="en-US" sz="1800" b="1" dirty="0">
                <a:solidFill>
                  <a:schemeClr val="tx2"/>
                </a:solidFill>
              </a:rPr>
              <a:t>Respect Wildlife. </a:t>
            </a:r>
            <a:r>
              <a:rPr lang="en-US" sz="1800" dirty="0">
                <a:solidFill>
                  <a:schemeClr val="tx2"/>
                </a:solidFill>
              </a:rPr>
              <a:t>Sharing the outdoors with wildlife is one </a:t>
            </a:r>
            <a:r>
              <a:rPr lang="en-US" sz="1800" dirty="0" smtClean="0">
                <a:solidFill>
                  <a:schemeClr val="tx2"/>
                </a:solidFill>
              </a:rPr>
              <a:t>of the </a:t>
            </a:r>
            <a:r>
              <a:rPr lang="en-US" sz="1800" dirty="0">
                <a:solidFill>
                  <a:schemeClr val="tx2"/>
                </a:solidFill>
              </a:rPr>
              <a:t>great pleasures of hiking. </a:t>
            </a:r>
            <a:endParaRPr lang="en-US" sz="1800" dirty="0" smtClean="0">
              <a:solidFill>
                <a:schemeClr val="tx2"/>
              </a:solidFill>
            </a:endParaRPr>
          </a:p>
          <a:p>
            <a:r>
              <a:rPr lang="en-US" sz="1800" dirty="0" smtClean="0">
                <a:solidFill>
                  <a:schemeClr val="tx2"/>
                </a:solidFill>
              </a:rPr>
              <a:t>Respect </a:t>
            </a:r>
            <a:r>
              <a:rPr lang="en-US" sz="1800" dirty="0">
                <a:solidFill>
                  <a:schemeClr val="tx2"/>
                </a:solidFill>
              </a:rPr>
              <a:t>wildlife by always </a:t>
            </a:r>
            <a:r>
              <a:rPr lang="en-US" sz="1800" dirty="0" smtClean="0">
                <a:solidFill>
                  <a:schemeClr val="tx2"/>
                </a:solidFill>
              </a:rPr>
              <a:t>traveling quietly </a:t>
            </a:r>
            <a:r>
              <a:rPr lang="en-US" sz="1800" dirty="0">
                <a:solidFill>
                  <a:schemeClr val="tx2"/>
                </a:solidFill>
              </a:rPr>
              <a:t>and observing animals from afar. </a:t>
            </a:r>
            <a:endParaRPr lang="en-US" sz="1800" dirty="0" smtClean="0">
              <a:solidFill>
                <a:schemeClr val="tx2"/>
              </a:solidFill>
            </a:endParaRPr>
          </a:p>
          <a:p>
            <a:r>
              <a:rPr lang="en-US" sz="1800" dirty="0" smtClean="0">
                <a:solidFill>
                  <a:schemeClr val="tx2"/>
                </a:solidFill>
              </a:rPr>
              <a:t>You </a:t>
            </a:r>
            <a:r>
              <a:rPr lang="en-US" sz="1800" dirty="0">
                <a:solidFill>
                  <a:schemeClr val="tx2"/>
                </a:solidFill>
              </a:rPr>
              <a:t>are too </a:t>
            </a:r>
            <a:r>
              <a:rPr lang="en-US" sz="1800" dirty="0" smtClean="0">
                <a:solidFill>
                  <a:schemeClr val="tx2"/>
                </a:solidFill>
              </a:rPr>
              <a:t>close if </a:t>
            </a:r>
            <a:r>
              <a:rPr lang="en-US" sz="1800" dirty="0">
                <a:solidFill>
                  <a:schemeClr val="tx2"/>
                </a:solidFill>
              </a:rPr>
              <a:t>your actions cause an animal to change its activities. </a:t>
            </a:r>
            <a:endParaRPr lang="en-US" sz="1800" dirty="0" smtClean="0">
              <a:solidFill>
                <a:schemeClr val="tx2"/>
              </a:solidFill>
            </a:endParaRPr>
          </a:p>
          <a:p>
            <a:r>
              <a:rPr lang="en-US" sz="1800" dirty="0" smtClean="0">
                <a:solidFill>
                  <a:schemeClr val="tx2"/>
                </a:solidFill>
              </a:rPr>
              <a:t>Always avoid </a:t>
            </a:r>
            <a:r>
              <a:rPr lang="en-US" sz="1800" dirty="0">
                <a:solidFill>
                  <a:schemeClr val="tx2"/>
                </a:solidFill>
              </a:rPr>
              <a:t>wildlife when they are mating, nesting, raising </a:t>
            </a:r>
            <a:r>
              <a:rPr lang="en-US" sz="1800" dirty="0" smtClean="0">
                <a:solidFill>
                  <a:schemeClr val="tx2"/>
                </a:solidFill>
              </a:rPr>
              <a:t>young, and </a:t>
            </a:r>
            <a:r>
              <a:rPr lang="en-US" sz="1800" dirty="0">
                <a:solidFill>
                  <a:schemeClr val="tx2"/>
                </a:solidFill>
              </a:rPr>
              <a:t>during other sensitive times</a:t>
            </a:r>
            <a:r>
              <a:rPr lang="en-US" sz="1800" dirty="0" smtClean="0">
                <a:solidFill>
                  <a:schemeClr val="tx2"/>
                </a:solidFill>
              </a:rPr>
              <a:t>. </a:t>
            </a:r>
          </a:p>
          <a:p>
            <a:r>
              <a:rPr lang="en-US" sz="1800" dirty="0" smtClean="0">
                <a:solidFill>
                  <a:schemeClr val="tx2"/>
                </a:solidFill>
              </a:rPr>
              <a:t>Never </a:t>
            </a:r>
            <a:r>
              <a:rPr lang="en-US" sz="1800" dirty="0">
                <a:solidFill>
                  <a:schemeClr val="tx2"/>
                </a:solidFill>
              </a:rPr>
              <a:t>feed wild animals. </a:t>
            </a:r>
            <a:endParaRPr lang="en-US" sz="1800" dirty="0" smtClean="0">
              <a:solidFill>
                <a:schemeClr val="tx2"/>
              </a:solidFill>
            </a:endParaRPr>
          </a:p>
          <a:p>
            <a:r>
              <a:rPr lang="en-US" sz="1800" dirty="0" smtClean="0">
                <a:solidFill>
                  <a:schemeClr val="tx2"/>
                </a:solidFill>
              </a:rPr>
              <a:t>Doing </a:t>
            </a:r>
            <a:r>
              <a:rPr lang="en-US" sz="1800" dirty="0">
                <a:solidFill>
                  <a:schemeClr val="tx2"/>
                </a:solidFill>
              </a:rPr>
              <a:t>so damages their </a:t>
            </a:r>
            <a:r>
              <a:rPr lang="en-US" sz="1800" dirty="0" smtClean="0">
                <a:solidFill>
                  <a:schemeClr val="tx2"/>
                </a:solidFill>
              </a:rPr>
              <a:t>health, alters </a:t>
            </a:r>
            <a:r>
              <a:rPr lang="en-US" sz="1800" dirty="0">
                <a:solidFill>
                  <a:schemeClr val="tx2"/>
                </a:solidFill>
              </a:rPr>
              <a:t>natural behaviors, and exposes them to </a:t>
            </a:r>
            <a:r>
              <a:rPr lang="en-US" sz="1800" dirty="0" smtClean="0">
                <a:solidFill>
                  <a:schemeClr val="tx2"/>
                </a:solidFill>
              </a:rPr>
              <a:t>predators and </a:t>
            </a:r>
            <a:r>
              <a:rPr lang="en-US" sz="1800" dirty="0">
                <a:solidFill>
                  <a:schemeClr val="tx2"/>
                </a:solidFill>
              </a:rPr>
              <a:t>other dangers. </a:t>
            </a:r>
            <a:endParaRPr lang="en-US" sz="1800" dirty="0" smtClean="0">
              <a:solidFill>
                <a:schemeClr val="tx2"/>
              </a:solidFill>
            </a:endParaRPr>
          </a:p>
          <a:p>
            <a:r>
              <a:rPr lang="en-US" sz="1800" dirty="0" smtClean="0">
                <a:solidFill>
                  <a:schemeClr val="tx2"/>
                </a:solidFill>
              </a:rPr>
              <a:t>Store </a:t>
            </a:r>
            <a:r>
              <a:rPr lang="en-US" sz="1800" dirty="0">
                <a:solidFill>
                  <a:schemeClr val="tx2"/>
                </a:solidFill>
              </a:rPr>
              <a:t>all your food and trash securely.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4784"/>
            <a:ext cx="1440160" cy="144016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8222" y="4725144"/>
            <a:ext cx="3096344" cy="1970401"/>
          </a:xfrm>
          <a:prstGeom prst="rect">
            <a:avLst/>
          </a:prstGeom>
        </p:spPr>
      </p:pic>
    </p:spTree>
    <p:extLst>
      <p:ext uri="{BB962C8B-B14F-4D97-AF65-F5344CB8AC3E}">
        <p14:creationId xmlns:p14="http://schemas.microsoft.com/office/powerpoint/2010/main" val="18600216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Leave No Trace Principles</a:t>
            </a:r>
          </a:p>
        </p:txBody>
      </p:sp>
      <p:sp>
        <p:nvSpPr>
          <p:cNvPr id="114691" name="Rectangle 3"/>
          <p:cNvSpPr>
            <a:spLocks noGrp="1" noChangeArrowheads="1"/>
          </p:cNvSpPr>
          <p:nvPr>
            <p:ph type="body" idx="1"/>
          </p:nvPr>
        </p:nvSpPr>
        <p:spPr>
          <a:xfrm>
            <a:off x="1908175" y="981075"/>
            <a:ext cx="7056438" cy="5473700"/>
          </a:xfrm>
        </p:spPr>
        <p:txBody>
          <a:bodyPr/>
          <a:lstStyle/>
          <a:p>
            <a:r>
              <a:rPr lang="en-US" sz="1800" b="1" dirty="0">
                <a:solidFill>
                  <a:schemeClr val="tx2"/>
                </a:solidFill>
              </a:rPr>
              <a:t>Be Considerate of Other Visitors. </a:t>
            </a:r>
            <a:r>
              <a:rPr lang="en-US" sz="1800" dirty="0">
                <a:solidFill>
                  <a:schemeClr val="tx2"/>
                </a:solidFill>
              </a:rPr>
              <a:t>Extending courtesy to </a:t>
            </a:r>
            <a:r>
              <a:rPr lang="en-US" sz="1800" dirty="0" smtClean="0">
                <a:solidFill>
                  <a:schemeClr val="tx2"/>
                </a:solidFill>
              </a:rPr>
              <a:t>other outdoor </a:t>
            </a:r>
            <a:r>
              <a:rPr lang="en-US" sz="1800" dirty="0">
                <a:solidFill>
                  <a:schemeClr val="tx2"/>
                </a:solidFill>
              </a:rPr>
              <a:t>visitors is a natural habit of hikers. Speak softly </a:t>
            </a:r>
            <a:r>
              <a:rPr lang="en-US" sz="1800" dirty="0" smtClean="0">
                <a:solidFill>
                  <a:schemeClr val="tx2"/>
                </a:solidFill>
              </a:rPr>
              <a:t>and respect </a:t>
            </a:r>
            <a:r>
              <a:rPr lang="en-US" sz="1800" dirty="0">
                <a:solidFill>
                  <a:schemeClr val="tx2"/>
                </a:solidFill>
              </a:rPr>
              <a:t>their desire for quiet and solitude. Leave radios </a:t>
            </a:r>
            <a:r>
              <a:rPr lang="en-US" sz="1800" dirty="0" smtClean="0">
                <a:solidFill>
                  <a:schemeClr val="tx2"/>
                </a:solidFill>
              </a:rPr>
              <a:t>and electronic </a:t>
            </a:r>
            <a:r>
              <a:rPr lang="en-US" sz="1800" dirty="0">
                <a:solidFill>
                  <a:schemeClr val="tx2"/>
                </a:solidFill>
              </a:rPr>
              <a:t>devices at home. If you carry a mobile telephone </a:t>
            </a:r>
            <a:r>
              <a:rPr lang="en-US" sz="1800" dirty="0" smtClean="0">
                <a:solidFill>
                  <a:schemeClr val="tx2"/>
                </a:solidFill>
              </a:rPr>
              <a:t>for emergency </a:t>
            </a:r>
            <a:r>
              <a:rPr lang="en-US" sz="1800" dirty="0">
                <a:solidFill>
                  <a:schemeClr val="tx2"/>
                </a:solidFill>
              </a:rPr>
              <a:t>communication, turn it off and stow it in your </a:t>
            </a:r>
            <a:r>
              <a:rPr lang="en-US" sz="1800" dirty="0" smtClean="0">
                <a:solidFill>
                  <a:schemeClr val="tx2"/>
                </a:solidFill>
              </a:rPr>
              <a:t>pack until </a:t>
            </a:r>
            <a:r>
              <a:rPr lang="en-US" sz="1800" dirty="0">
                <a:solidFill>
                  <a:schemeClr val="tx2"/>
                </a:solidFill>
              </a:rPr>
              <a:t>you need it. Appreciate the company of those you meet </a:t>
            </a:r>
            <a:r>
              <a:rPr lang="en-US" sz="1800" dirty="0" smtClean="0">
                <a:solidFill>
                  <a:schemeClr val="tx2"/>
                </a:solidFill>
              </a:rPr>
              <a:t>on the </a:t>
            </a:r>
            <a:r>
              <a:rPr lang="en-US" sz="1800" dirty="0">
                <a:solidFill>
                  <a:schemeClr val="tx2"/>
                </a:solidFill>
              </a:rPr>
              <a:t>trail and at campsites near yours.</a:t>
            </a:r>
          </a:p>
          <a:p>
            <a:r>
              <a:rPr lang="en-US" sz="1800" dirty="0">
                <a:solidFill>
                  <a:schemeClr val="tx2"/>
                </a:solidFill>
              </a:rPr>
              <a:t>Observe proper trail etiquette. If you encounter </a:t>
            </a:r>
            <a:r>
              <a:rPr lang="en-US" sz="1800" dirty="0" smtClean="0">
                <a:solidFill>
                  <a:schemeClr val="tx2"/>
                </a:solidFill>
              </a:rPr>
              <a:t>horseback riders </a:t>
            </a:r>
            <a:r>
              <a:rPr lang="en-US" sz="1800" dirty="0">
                <a:solidFill>
                  <a:schemeClr val="tx2"/>
                </a:solidFill>
              </a:rPr>
              <a:t>or pack animals, stop and ask the lead rider what </a:t>
            </a:r>
            <a:r>
              <a:rPr lang="en-US" sz="1800" dirty="0" smtClean="0">
                <a:solidFill>
                  <a:schemeClr val="tx2"/>
                </a:solidFill>
              </a:rPr>
              <a:t>you should </a:t>
            </a:r>
            <a:r>
              <a:rPr lang="en-US" sz="1800" dirty="0">
                <a:solidFill>
                  <a:schemeClr val="tx2"/>
                </a:solidFill>
              </a:rPr>
              <a:t>do. The lead rider will probably ask you to step a </a:t>
            </a:r>
            <a:r>
              <a:rPr lang="en-US" sz="1800" dirty="0" smtClean="0">
                <a:solidFill>
                  <a:schemeClr val="tx2"/>
                </a:solidFill>
              </a:rPr>
              <a:t>few paces </a:t>
            </a:r>
            <a:r>
              <a:rPr lang="en-US" sz="1800" dirty="0">
                <a:solidFill>
                  <a:schemeClr val="tx2"/>
                </a:solidFill>
              </a:rPr>
              <a:t>downhill from the trail and stand quietly while </a:t>
            </a:r>
            <a:r>
              <a:rPr lang="en-US" sz="1800" dirty="0" smtClean="0">
                <a:solidFill>
                  <a:schemeClr val="tx2"/>
                </a:solidFill>
              </a:rPr>
              <a:t>the animals </a:t>
            </a:r>
            <a:r>
              <a:rPr lang="en-US" sz="1800" dirty="0">
                <a:solidFill>
                  <a:schemeClr val="tx2"/>
                </a:solidFill>
              </a:rPr>
              <a:t>pass. </a:t>
            </a:r>
            <a:endParaRPr lang="en-US" sz="1800" dirty="0" smtClean="0">
              <a:solidFill>
                <a:schemeClr val="tx2"/>
              </a:solidFill>
            </a:endParaRPr>
          </a:p>
          <a:p>
            <a:r>
              <a:rPr lang="en-US" sz="1800" dirty="0" smtClean="0">
                <a:solidFill>
                  <a:schemeClr val="tx2"/>
                </a:solidFill>
              </a:rPr>
              <a:t>If </a:t>
            </a:r>
            <a:r>
              <a:rPr lang="en-US" sz="1800" dirty="0">
                <a:solidFill>
                  <a:schemeClr val="tx2"/>
                </a:solidFill>
              </a:rPr>
              <a:t>you encounter other hikers or </a:t>
            </a:r>
            <a:r>
              <a:rPr lang="en-US" sz="1800" dirty="0" smtClean="0">
                <a:solidFill>
                  <a:schemeClr val="tx2"/>
                </a:solidFill>
              </a:rPr>
              <a:t>backpackers going </a:t>
            </a:r>
            <a:r>
              <a:rPr lang="en-US" sz="1800" dirty="0">
                <a:solidFill>
                  <a:schemeClr val="tx2"/>
                </a:solidFill>
              </a:rPr>
              <a:t>uphill when you are going downhill, give them </a:t>
            </a:r>
            <a:r>
              <a:rPr lang="en-US" sz="1800" dirty="0" smtClean="0">
                <a:solidFill>
                  <a:schemeClr val="tx2"/>
                </a:solidFill>
              </a:rPr>
              <a:t>the right-of-way</a:t>
            </a:r>
            <a:r>
              <a:rPr lang="en-US" sz="1800" dirty="0">
                <a:solidFill>
                  <a:schemeClr val="tx2"/>
                </a:solidFill>
              </a:rPr>
              <a:t>. Step aside on a rock or a log to minimize </a:t>
            </a:r>
            <a:r>
              <a:rPr lang="en-US" sz="1800" dirty="0" smtClean="0">
                <a:solidFill>
                  <a:schemeClr val="tx2"/>
                </a:solidFill>
              </a:rPr>
              <a:t>your impact</a:t>
            </a:r>
            <a:r>
              <a:rPr lang="en-US" sz="1800" dirty="0">
                <a:solidFill>
                  <a:schemeClr val="tx2"/>
                </a:solidFill>
              </a:rPr>
              <a:t>, and watch your footing when you step below the trail.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484784"/>
            <a:ext cx="1440160" cy="144016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429000"/>
            <a:ext cx="1793407" cy="1584176"/>
          </a:xfrm>
          <a:prstGeom prst="rect">
            <a:avLst/>
          </a:prstGeom>
        </p:spPr>
      </p:pic>
    </p:spTree>
    <p:extLst>
      <p:ext uri="{BB962C8B-B14F-4D97-AF65-F5344CB8AC3E}">
        <p14:creationId xmlns:p14="http://schemas.microsoft.com/office/powerpoint/2010/main" val="165094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Hazards of Hiking</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a:solidFill>
                  <a:schemeClr val="tx2"/>
                </a:solidFill>
              </a:rPr>
              <a:t>A truly effective approach to reducing risk </a:t>
            </a:r>
            <a:r>
              <a:rPr lang="en-US" sz="1800" dirty="0" smtClean="0">
                <a:solidFill>
                  <a:schemeClr val="tx2"/>
                </a:solidFill>
              </a:rPr>
              <a:t>comes from </a:t>
            </a:r>
            <a:r>
              <a:rPr lang="en-US" sz="1800" dirty="0">
                <a:solidFill>
                  <a:schemeClr val="tx2"/>
                </a:solidFill>
              </a:rPr>
              <a:t>the willingness of every group member to take </a:t>
            </a:r>
            <a:r>
              <a:rPr lang="en-US" sz="1800" dirty="0" smtClean="0">
                <a:solidFill>
                  <a:schemeClr val="tx2"/>
                </a:solidFill>
              </a:rPr>
              <a:t>an active </a:t>
            </a:r>
            <a:r>
              <a:rPr lang="en-US" sz="1800" dirty="0">
                <a:solidFill>
                  <a:schemeClr val="tx2"/>
                </a:solidFill>
              </a:rPr>
              <a:t>role in maximizing personal safety and </a:t>
            </a:r>
            <a:r>
              <a:rPr lang="en-US" sz="1800" dirty="0" smtClean="0">
                <a:solidFill>
                  <a:schemeClr val="tx2"/>
                </a:solidFill>
              </a:rPr>
              <a:t>the safety </a:t>
            </a:r>
            <a:r>
              <a:rPr lang="en-US" sz="1800" dirty="0">
                <a:solidFill>
                  <a:schemeClr val="tx2"/>
                </a:solidFill>
              </a:rPr>
              <a:t>of others. </a:t>
            </a:r>
            <a:endParaRPr lang="en-US" sz="1800" dirty="0" smtClean="0">
              <a:solidFill>
                <a:schemeClr val="tx2"/>
              </a:solidFill>
            </a:endParaRPr>
          </a:p>
          <a:p>
            <a:r>
              <a:rPr lang="en-US" sz="1800" dirty="0" smtClean="0">
                <a:solidFill>
                  <a:schemeClr val="tx2"/>
                </a:solidFill>
              </a:rPr>
              <a:t>The </a:t>
            </a:r>
            <a:r>
              <a:rPr lang="en-US" sz="1800" dirty="0">
                <a:solidFill>
                  <a:schemeClr val="tx2"/>
                </a:solidFill>
              </a:rPr>
              <a:t>more responsibility each </a:t>
            </a:r>
            <a:r>
              <a:rPr lang="en-US" sz="1800" dirty="0" smtClean="0">
                <a:solidFill>
                  <a:schemeClr val="tx2"/>
                </a:solidFill>
              </a:rPr>
              <a:t>person takes </a:t>
            </a:r>
            <a:r>
              <a:rPr lang="en-US" sz="1800" dirty="0">
                <a:solidFill>
                  <a:schemeClr val="tx2"/>
                </a:solidFill>
              </a:rPr>
              <a:t>for his or her own health and safety, the </a:t>
            </a:r>
            <a:r>
              <a:rPr lang="en-US" sz="1800" dirty="0" smtClean="0">
                <a:solidFill>
                  <a:schemeClr val="tx2"/>
                </a:solidFill>
              </a:rPr>
              <a:t>more everyone </a:t>
            </a:r>
            <a:r>
              <a:rPr lang="en-US" sz="1800" dirty="0">
                <a:solidFill>
                  <a:schemeClr val="tx2"/>
                </a:solidFill>
              </a:rPr>
              <a:t>can contribute to a successful trek. </a:t>
            </a:r>
            <a:endParaRPr lang="en-US" sz="1800" dirty="0" smtClean="0">
              <a:solidFill>
                <a:schemeClr val="tx2"/>
              </a:solidFill>
            </a:endParaRPr>
          </a:p>
          <a:p>
            <a:r>
              <a:rPr lang="en-US" sz="1800" dirty="0" smtClean="0">
                <a:solidFill>
                  <a:schemeClr val="tx2"/>
                </a:solidFill>
              </a:rPr>
              <a:t>To help minimize </a:t>
            </a:r>
            <a:r>
              <a:rPr lang="en-US" sz="1800" dirty="0">
                <a:solidFill>
                  <a:schemeClr val="tx2"/>
                </a:solidFill>
              </a:rPr>
              <a:t>risk:</a:t>
            </a:r>
          </a:p>
          <a:p>
            <a:pPr lvl="1"/>
            <a:r>
              <a:rPr lang="en-US" sz="1400" b="0" dirty="0" smtClean="0">
                <a:solidFill>
                  <a:schemeClr val="tx2"/>
                </a:solidFill>
              </a:rPr>
              <a:t>Stay </a:t>
            </a:r>
            <a:r>
              <a:rPr lang="en-US" sz="1400" b="0" dirty="0">
                <a:solidFill>
                  <a:schemeClr val="tx2"/>
                </a:solidFill>
              </a:rPr>
              <a:t>in good shape so you are ready for the </a:t>
            </a:r>
            <a:r>
              <a:rPr lang="en-US" sz="1400" b="0" dirty="0" smtClean="0">
                <a:solidFill>
                  <a:schemeClr val="tx2"/>
                </a:solidFill>
              </a:rPr>
              <a:t>physical demands </a:t>
            </a:r>
            <a:r>
              <a:rPr lang="en-US" sz="1400" b="0" dirty="0">
                <a:solidFill>
                  <a:schemeClr val="tx2"/>
                </a:solidFill>
              </a:rPr>
              <a:t>of a trek.</a:t>
            </a:r>
          </a:p>
          <a:p>
            <a:pPr lvl="1"/>
            <a:r>
              <a:rPr lang="en-US" sz="1400" b="0" dirty="0" smtClean="0">
                <a:solidFill>
                  <a:schemeClr val="tx2"/>
                </a:solidFill>
              </a:rPr>
              <a:t>Know </a:t>
            </a:r>
            <a:r>
              <a:rPr lang="en-US" sz="1400" b="0" dirty="0">
                <a:solidFill>
                  <a:schemeClr val="tx2"/>
                </a:solidFill>
              </a:rPr>
              <a:t>where you are going and what to expect.</a:t>
            </a:r>
          </a:p>
          <a:p>
            <a:pPr lvl="1"/>
            <a:r>
              <a:rPr lang="en-US" sz="1400" b="0" dirty="0" smtClean="0">
                <a:solidFill>
                  <a:schemeClr val="tx2"/>
                </a:solidFill>
              </a:rPr>
              <a:t>Adjust </a:t>
            </a:r>
            <a:r>
              <a:rPr lang="en-US" sz="1400" b="0" dirty="0">
                <a:solidFill>
                  <a:schemeClr val="tx2"/>
                </a:solidFill>
              </a:rPr>
              <a:t>clothing layers to match changing weather conditions.</a:t>
            </a:r>
          </a:p>
          <a:p>
            <a:pPr lvl="1"/>
            <a:r>
              <a:rPr lang="en-US" sz="1400" b="0" dirty="0" smtClean="0">
                <a:solidFill>
                  <a:schemeClr val="tx2"/>
                </a:solidFill>
              </a:rPr>
              <a:t>Drink </a:t>
            </a:r>
            <a:r>
              <a:rPr lang="en-US" sz="1400" b="0" dirty="0">
                <a:solidFill>
                  <a:schemeClr val="tx2"/>
                </a:solidFill>
              </a:rPr>
              <a:t>plenty of water.</a:t>
            </a:r>
          </a:p>
          <a:p>
            <a:pPr lvl="1"/>
            <a:r>
              <a:rPr lang="en-US" sz="1400" b="0" dirty="0" smtClean="0">
                <a:solidFill>
                  <a:schemeClr val="tx2"/>
                </a:solidFill>
              </a:rPr>
              <a:t>Take </a:t>
            </a:r>
            <a:r>
              <a:rPr lang="en-US" sz="1400" b="0" dirty="0">
                <a:solidFill>
                  <a:schemeClr val="tx2"/>
                </a:solidFill>
              </a:rPr>
              <a:t>care of gear.</a:t>
            </a:r>
          </a:p>
          <a:p>
            <a:r>
              <a:rPr lang="en-US" sz="1800" dirty="0">
                <a:solidFill>
                  <a:schemeClr val="tx2"/>
                </a:solidFill>
              </a:rPr>
              <a:t>A critical aspect of managing risk is letting </a:t>
            </a:r>
            <a:r>
              <a:rPr lang="en-US" sz="1800" dirty="0" smtClean="0">
                <a:solidFill>
                  <a:schemeClr val="tx2"/>
                </a:solidFill>
              </a:rPr>
              <a:t>others know </a:t>
            </a:r>
            <a:r>
              <a:rPr lang="en-US" sz="1800" dirty="0">
                <a:solidFill>
                  <a:schemeClr val="tx2"/>
                </a:solidFill>
              </a:rPr>
              <a:t>when you are having difficulties or are aware </a:t>
            </a:r>
            <a:r>
              <a:rPr lang="en-US" sz="1800" dirty="0" smtClean="0">
                <a:solidFill>
                  <a:schemeClr val="tx2"/>
                </a:solidFill>
              </a:rPr>
              <a:t>of a </a:t>
            </a:r>
            <a:r>
              <a:rPr lang="en-US" sz="1800" dirty="0">
                <a:solidFill>
                  <a:schemeClr val="tx2"/>
                </a:solidFill>
              </a:rPr>
              <a:t>concern that might affect you or the group. </a:t>
            </a:r>
            <a:endParaRPr lang="en-US" sz="1800" dirty="0" smtClean="0">
              <a:solidFill>
                <a:schemeClr val="tx2"/>
              </a:solidFill>
            </a:endParaRPr>
          </a:p>
          <a:p>
            <a:pPr lvl="1"/>
            <a:r>
              <a:rPr lang="en-US" sz="1400" b="0" dirty="0" smtClean="0">
                <a:solidFill>
                  <a:schemeClr val="tx2"/>
                </a:solidFill>
              </a:rPr>
              <a:t>Even if you </a:t>
            </a:r>
            <a:r>
              <a:rPr lang="en-US" sz="1400" b="0" dirty="0">
                <a:solidFill>
                  <a:schemeClr val="tx2"/>
                </a:solidFill>
              </a:rPr>
              <a:t>feel hesitant to speak up, voicing concern </a:t>
            </a:r>
            <a:r>
              <a:rPr lang="en-US" sz="1400" b="0" dirty="0" smtClean="0">
                <a:solidFill>
                  <a:schemeClr val="tx2"/>
                </a:solidFill>
              </a:rPr>
              <a:t>about questionable </a:t>
            </a:r>
            <a:r>
              <a:rPr lang="en-US" sz="1400" b="0" dirty="0">
                <a:solidFill>
                  <a:schemeClr val="tx2"/>
                </a:solidFill>
              </a:rPr>
              <a:t>route decisions or a developing hot spot, </a:t>
            </a:r>
            <a:r>
              <a:rPr lang="en-US" sz="1400" b="0" dirty="0" smtClean="0">
                <a:solidFill>
                  <a:schemeClr val="tx2"/>
                </a:solidFill>
              </a:rPr>
              <a:t>for example</a:t>
            </a:r>
            <a:r>
              <a:rPr lang="en-US" sz="1400" b="0" dirty="0">
                <a:solidFill>
                  <a:schemeClr val="tx2"/>
                </a:solidFill>
              </a:rPr>
              <a:t>, can bring important matters to the group’s attention</a:t>
            </a:r>
            <a:r>
              <a:rPr lang="en-US" sz="1400" b="0" dirty="0" smtClean="0">
                <a:solidFill>
                  <a:schemeClr val="tx2"/>
                </a:solidFill>
              </a:rPr>
              <a:t>.</a:t>
            </a:r>
            <a:endParaRPr lang="en-US" b="0" dirty="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Hiking Safety</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600" dirty="0" smtClean="0">
                <a:solidFill>
                  <a:schemeClr val="tx2"/>
                </a:solidFill>
              </a:rPr>
              <a:t>To </a:t>
            </a:r>
            <a:r>
              <a:rPr lang="en-US" sz="1600" dirty="0">
                <a:solidFill>
                  <a:schemeClr val="tx2"/>
                </a:solidFill>
              </a:rPr>
              <a:t>ensure a safe hike, always keep the following points in mind:</a:t>
            </a:r>
          </a:p>
          <a:p>
            <a:pPr lvl="1"/>
            <a:r>
              <a:rPr lang="en-US" sz="1200" b="0" dirty="0">
                <a:solidFill>
                  <a:schemeClr val="tx2"/>
                </a:solidFill>
              </a:rPr>
              <a:t>When hiking, always let someone know of your plans. </a:t>
            </a:r>
          </a:p>
          <a:p>
            <a:pPr lvl="1"/>
            <a:r>
              <a:rPr lang="en-US" sz="1200" b="0" dirty="0">
                <a:solidFill>
                  <a:schemeClr val="tx2"/>
                </a:solidFill>
              </a:rPr>
              <a:t>Prepare thoroughly, obtain trail maps, and know your route beforehand. </a:t>
            </a:r>
          </a:p>
          <a:p>
            <a:pPr lvl="1"/>
            <a:r>
              <a:rPr lang="en-US" sz="1200" b="0" dirty="0">
                <a:solidFill>
                  <a:schemeClr val="tx2"/>
                </a:solidFill>
              </a:rPr>
              <a:t>Never hike alone and always keep a pace that’s comfortable for the slowest member.</a:t>
            </a:r>
          </a:p>
          <a:p>
            <a:pPr lvl="1"/>
            <a:r>
              <a:rPr lang="en-US" sz="1200" b="0" dirty="0">
                <a:solidFill>
                  <a:schemeClr val="tx2"/>
                </a:solidFill>
              </a:rPr>
              <a:t>Make sure to stay hydrated and bring more than enough water and equipment.</a:t>
            </a:r>
          </a:p>
          <a:p>
            <a:pPr lvl="1"/>
            <a:r>
              <a:rPr lang="en-US" sz="1200" b="0" dirty="0">
                <a:solidFill>
                  <a:schemeClr val="tx2"/>
                </a:solidFill>
              </a:rPr>
              <a:t>Stay on the trail.</a:t>
            </a:r>
          </a:p>
          <a:p>
            <a:pPr lvl="1"/>
            <a:r>
              <a:rPr lang="en-US" sz="1200" b="0" dirty="0">
                <a:solidFill>
                  <a:schemeClr val="tx2"/>
                </a:solidFill>
              </a:rPr>
              <a:t>Pack as lightly as possible.</a:t>
            </a:r>
          </a:p>
          <a:p>
            <a:pPr lvl="1"/>
            <a:r>
              <a:rPr lang="en-US" sz="1200" b="0" dirty="0">
                <a:solidFill>
                  <a:schemeClr val="tx2"/>
                </a:solidFill>
              </a:rPr>
              <a:t>Always check the weather forecast before leaving.</a:t>
            </a:r>
          </a:p>
          <a:p>
            <a:pPr lvl="1"/>
            <a:r>
              <a:rPr lang="en-US" sz="1200" b="0" dirty="0">
                <a:solidFill>
                  <a:schemeClr val="tx2"/>
                </a:solidFill>
              </a:rPr>
              <a:t>You should always bring a cell phone in case of emergencies.</a:t>
            </a:r>
          </a:p>
          <a:p>
            <a:endParaRPr lang="en-US" dirty="0">
              <a:solidFill>
                <a:schemeClr val="tx2"/>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394" y="3284984"/>
            <a:ext cx="3810000" cy="2857500"/>
          </a:xfrm>
          <a:prstGeom prst="rect">
            <a:avLst/>
          </a:prstGeom>
        </p:spPr>
      </p:pic>
    </p:spTree>
    <p:extLst>
      <p:ext uri="{BB962C8B-B14F-4D97-AF65-F5344CB8AC3E}">
        <p14:creationId xmlns:p14="http://schemas.microsoft.com/office/powerpoint/2010/main" val="1969717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Hiking Safety</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600" dirty="0">
                <a:solidFill>
                  <a:schemeClr val="tx2"/>
                </a:solidFill>
              </a:rPr>
              <a:t>Whenever you </a:t>
            </a:r>
            <a:r>
              <a:rPr lang="en-US" sz="1600" dirty="0" smtClean="0">
                <a:solidFill>
                  <a:schemeClr val="tx2"/>
                </a:solidFill>
              </a:rPr>
              <a:t>hike on </a:t>
            </a:r>
            <a:r>
              <a:rPr lang="en-US" sz="1600" dirty="0">
                <a:solidFill>
                  <a:schemeClr val="tx2"/>
                </a:solidFill>
              </a:rPr>
              <a:t>a road, a few </a:t>
            </a:r>
            <a:r>
              <a:rPr lang="en-US" sz="1600" dirty="0" smtClean="0">
                <a:solidFill>
                  <a:schemeClr val="tx2"/>
                </a:solidFill>
              </a:rPr>
              <a:t>simple precautions </a:t>
            </a:r>
            <a:r>
              <a:rPr lang="en-US" sz="1600" dirty="0">
                <a:solidFill>
                  <a:schemeClr val="tx2"/>
                </a:solidFill>
              </a:rPr>
              <a:t>will help </a:t>
            </a:r>
            <a:r>
              <a:rPr lang="en-US" sz="1600" dirty="0" smtClean="0">
                <a:solidFill>
                  <a:schemeClr val="tx2"/>
                </a:solidFill>
              </a:rPr>
              <a:t>keep you </a:t>
            </a:r>
            <a:r>
              <a:rPr lang="en-US" sz="1600" dirty="0">
                <a:solidFill>
                  <a:schemeClr val="tx2"/>
                </a:solidFill>
              </a:rPr>
              <a:t>safe.</a:t>
            </a:r>
          </a:p>
          <a:p>
            <a:pPr lvl="1"/>
            <a:r>
              <a:rPr lang="en-US" sz="1200" b="0" dirty="0" smtClean="0">
                <a:solidFill>
                  <a:schemeClr val="tx2"/>
                </a:solidFill>
              </a:rPr>
              <a:t>Walk </a:t>
            </a:r>
            <a:r>
              <a:rPr lang="en-US" sz="1200" b="0" dirty="0">
                <a:solidFill>
                  <a:schemeClr val="tx2"/>
                </a:solidFill>
              </a:rPr>
              <a:t>single file on </a:t>
            </a:r>
            <a:r>
              <a:rPr lang="en-US" sz="1200" b="0" dirty="0" smtClean="0">
                <a:solidFill>
                  <a:schemeClr val="tx2"/>
                </a:solidFill>
              </a:rPr>
              <a:t>the left </a:t>
            </a:r>
            <a:r>
              <a:rPr lang="en-US" sz="1200" b="0" dirty="0">
                <a:solidFill>
                  <a:schemeClr val="tx2"/>
                </a:solidFill>
              </a:rPr>
              <a:t>shoulder so that </a:t>
            </a:r>
            <a:r>
              <a:rPr lang="en-US" sz="1200" b="0" dirty="0" smtClean="0">
                <a:solidFill>
                  <a:schemeClr val="tx2"/>
                </a:solidFill>
              </a:rPr>
              <a:t>you can </a:t>
            </a:r>
            <a:r>
              <a:rPr lang="en-US" sz="1200" b="0" dirty="0">
                <a:solidFill>
                  <a:schemeClr val="tx2"/>
                </a:solidFill>
              </a:rPr>
              <a:t>see oncoming traffic.</a:t>
            </a:r>
          </a:p>
          <a:p>
            <a:pPr lvl="1"/>
            <a:r>
              <a:rPr lang="en-US" sz="1200" b="0" dirty="0" smtClean="0">
                <a:solidFill>
                  <a:schemeClr val="tx2"/>
                </a:solidFill>
              </a:rPr>
              <a:t>Wear </a:t>
            </a:r>
            <a:r>
              <a:rPr lang="en-US" sz="1200" b="0" dirty="0">
                <a:solidFill>
                  <a:schemeClr val="tx2"/>
                </a:solidFill>
              </a:rPr>
              <a:t>light-colored </a:t>
            </a:r>
            <a:r>
              <a:rPr lang="en-US" sz="1200" b="0" dirty="0" smtClean="0">
                <a:solidFill>
                  <a:schemeClr val="tx2"/>
                </a:solidFill>
              </a:rPr>
              <a:t>and reflective </a:t>
            </a:r>
            <a:r>
              <a:rPr lang="en-US" sz="1200" b="0" dirty="0">
                <a:solidFill>
                  <a:schemeClr val="tx2"/>
                </a:solidFill>
              </a:rPr>
              <a:t>clothing to </a:t>
            </a:r>
            <a:r>
              <a:rPr lang="en-US" sz="1200" b="0" dirty="0" smtClean="0">
                <a:solidFill>
                  <a:schemeClr val="tx2"/>
                </a:solidFill>
              </a:rPr>
              <a:t>help drivers </a:t>
            </a:r>
            <a:r>
              <a:rPr lang="en-US" sz="1200" b="0" dirty="0">
                <a:solidFill>
                  <a:schemeClr val="tx2"/>
                </a:solidFill>
              </a:rPr>
              <a:t>notice you. </a:t>
            </a:r>
            <a:r>
              <a:rPr lang="en-US" sz="1200" b="0" dirty="0" smtClean="0">
                <a:solidFill>
                  <a:schemeClr val="tx2"/>
                </a:solidFill>
              </a:rPr>
              <a:t>Even better </a:t>
            </a:r>
            <a:r>
              <a:rPr lang="en-US" sz="1200" b="0" dirty="0">
                <a:solidFill>
                  <a:schemeClr val="tx2"/>
                </a:solidFill>
              </a:rPr>
              <a:t>are bright </a:t>
            </a:r>
            <a:r>
              <a:rPr lang="en-US" sz="1200" b="0" dirty="0" smtClean="0">
                <a:solidFill>
                  <a:schemeClr val="tx2"/>
                </a:solidFill>
              </a:rPr>
              <a:t>orange vests </a:t>
            </a:r>
            <a:r>
              <a:rPr lang="en-US" sz="1200" b="0" dirty="0">
                <a:solidFill>
                  <a:schemeClr val="tx2"/>
                </a:solidFill>
              </a:rPr>
              <a:t>such as those worn by highway workers and hunters.</a:t>
            </a:r>
          </a:p>
          <a:p>
            <a:pPr lvl="1"/>
            <a:r>
              <a:rPr lang="en-US" sz="1200" b="0" dirty="0" smtClean="0">
                <a:solidFill>
                  <a:schemeClr val="tx2"/>
                </a:solidFill>
              </a:rPr>
              <a:t>Be </a:t>
            </a:r>
            <a:r>
              <a:rPr lang="en-US" sz="1200" b="0" dirty="0">
                <a:solidFill>
                  <a:schemeClr val="tx2"/>
                </a:solidFill>
              </a:rPr>
              <a:t>ready, if necessary, to step onto the shoulder of the </a:t>
            </a:r>
            <a:r>
              <a:rPr lang="en-US" sz="1200" b="0" dirty="0" smtClean="0">
                <a:solidFill>
                  <a:schemeClr val="tx2"/>
                </a:solidFill>
              </a:rPr>
              <a:t>road to </a:t>
            </a:r>
            <a:r>
              <a:rPr lang="en-US" sz="1200" b="0" dirty="0">
                <a:solidFill>
                  <a:schemeClr val="tx2"/>
                </a:solidFill>
              </a:rPr>
              <a:t>give vehicles plenty of room.</a:t>
            </a:r>
          </a:p>
          <a:p>
            <a:pPr lvl="1"/>
            <a:r>
              <a:rPr lang="en-US" sz="1200" b="0" dirty="0" smtClean="0">
                <a:solidFill>
                  <a:schemeClr val="tx2"/>
                </a:solidFill>
              </a:rPr>
              <a:t>When </a:t>
            </a:r>
            <a:r>
              <a:rPr lang="en-US" sz="1200" b="0" dirty="0">
                <a:solidFill>
                  <a:schemeClr val="tx2"/>
                </a:solidFill>
              </a:rPr>
              <a:t>you want to cross a road, line up alongside </a:t>
            </a:r>
            <a:r>
              <a:rPr lang="en-US" sz="1200" b="0" dirty="0" smtClean="0">
                <a:solidFill>
                  <a:schemeClr val="tx2"/>
                </a:solidFill>
              </a:rPr>
              <a:t>one another </a:t>
            </a:r>
            <a:r>
              <a:rPr lang="en-US" sz="1200" b="0" dirty="0">
                <a:solidFill>
                  <a:schemeClr val="tx2"/>
                </a:solidFill>
              </a:rPr>
              <a:t>and have everyone cross at the same time.</a:t>
            </a:r>
            <a:endParaRPr lang="en-US" b="0" dirty="0">
              <a:solidFill>
                <a:schemeClr val="tx2"/>
              </a:solidFill>
            </a:endParaRPr>
          </a:p>
        </p:txBody>
      </p:sp>
      <p:pic>
        <p:nvPicPr>
          <p:cNvPr id="2" name="Picture 1"/>
          <p:cNvPicPr>
            <a:picLocks noChangeAspect="1"/>
          </p:cNvPicPr>
          <p:nvPr/>
        </p:nvPicPr>
        <p:blipFill>
          <a:blip r:embed="rId3"/>
          <a:stretch>
            <a:fillRect/>
          </a:stretch>
        </p:blipFill>
        <p:spPr>
          <a:xfrm>
            <a:off x="3485419" y="3140968"/>
            <a:ext cx="3901950" cy="2542400"/>
          </a:xfrm>
          <a:prstGeom prst="rect">
            <a:avLst/>
          </a:prstGeom>
        </p:spPr>
      </p:pic>
    </p:spTree>
    <p:extLst>
      <p:ext uri="{BB962C8B-B14F-4D97-AF65-F5344CB8AC3E}">
        <p14:creationId xmlns:p14="http://schemas.microsoft.com/office/powerpoint/2010/main" val="2886794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Hiking Safety</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600" dirty="0">
                <a:solidFill>
                  <a:schemeClr val="tx2"/>
                </a:solidFill>
              </a:rPr>
              <a:t>Hiking during daylight hours is usually the best way to go. </a:t>
            </a:r>
            <a:endParaRPr lang="en-US" sz="1600" dirty="0" smtClean="0">
              <a:solidFill>
                <a:schemeClr val="tx2"/>
              </a:solidFill>
            </a:endParaRPr>
          </a:p>
          <a:p>
            <a:r>
              <a:rPr lang="en-US" sz="1600" dirty="0" smtClean="0">
                <a:solidFill>
                  <a:schemeClr val="tx2"/>
                </a:solidFill>
              </a:rPr>
              <a:t>You can </a:t>
            </a:r>
            <a:r>
              <a:rPr lang="en-US" sz="1600" dirty="0">
                <a:solidFill>
                  <a:schemeClr val="tx2"/>
                </a:solidFill>
              </a:rPr>
              <a:t>see where you are headed, and others, especially </a:t>
            </a:r>
            <a:r>
              <a:rPr lang="en-US" sz="1600" dirty="0" smtClean="0">
                <a:solidFill>
                  <a:schemeClr val="tx2"/>
                </a:solidFill>
              </a:rPr>
              <a:t>motorists, can </a:t>
            </a:r>
            <a:r>
              <a:rPr lang="en-US" sz="1600" dirty="0">
                <a:solidFill>
                  <a:schemeClr val="tx2"/>
                </a:solidFill>
              </a:rPr>
              <a:t>easily see you</a:t>
            </a:r>
            <a:r>
              <a:rPr lang="en-US" sz="1600" dirty="0" smtClean="0">
                <a:solidFill>
                  <a:schemeClr val="tx2"/>
                </a:solidFill>
              </a:rPr>
              <a:t>.</a:t>
            </a:r>
          </a:p>
          <a:p>
            <a:r>
              <a:rPr lang="en-US" sz="1600" dirty="0" smtClean="0">
                <a:solidFill>
                  <a:schemeClr val="tx2"/>
                </a:solidFill>
              </a:rPr>
              <a:t>If </a:t>
            </a:r>
            <a:r>
              <a:rPr lang="en-US" sz="1600" dirty="0">
                <a:solidFill>
                  <a:schemeClr val="tx2"/>
                </a:solidFill>
              </a:rPr>
              <a:t>you are caught out after dark and cannot </a:t>
            </a:r>
            <a:r>
              <a:rPr lang="en-US" sz="1600" dirty="0" smtClean="0">
                <a:solidFill>
                  <a:schemeClr val="tx2"/>
                </a:solidFill>
              </a:rPr>
              <a:t>safely continue—perhaps </a:t>
            </a:r>
            <a:r>
              <a:rPr lang="en-US" sz="1600" dirty="0">
                <a:solidFill>
                  <a:schemeClr val="tx2"/>
                </a:solidFill>
              </a:rPr>
              <a:t>the trail is difficult to follow, </a:t>
            </a:r>
            <a:r>
              <a:rPr lang="en-US" sz="1600" dirty="0" smtClean="0">
                <a:solidFill>
                  <a:schemeClr val="tx2"/>
                </a:solidFill>
              </a:rPr>
              <a:t>or group </a:t>
            </a:r>
            <a:r>
              <a:rPr lang="en-US" sz="1600" dirty="0">
                <a:solidFill>
                  <a:schemeClr val="tx2"/>
                </a:solidFill>
              </a:rPr>
              <a:t>members have become tired, hungry, </a:t>
            </a:r>
            <a:r>
              <a:rPr lang="en-US" sz="1600" dirty="0" smtClean="0">
                <a:solidFill>
                  <a:schemeClr val="tx2"/>
                </a:solidFill>
              </a:rPr>
              <a:t>and chilled—it </a:t>
            </a:r>
            <a:r>
              <a:rPr lang="en-US" sz="1600" dirty="0">
                <a:solidFill>
                  <a:schemeClr val="tx2"/>
                </a:solidFill>
              </a:rPr>
              <a:t>may be best to stop for the night. </a:t>
            </a:r>
            <a:endParaRPr lang="en-US" sz="1600" dirty="0" smtClean="0">
              <a:solidFill>
                <a:schemeClr val="tx2"/>
              </a:solidFill>
            </a:endParaRPr>
          </a:p>
          <a:p>
            <a:r>
              <a:rPr lang="en-US" sz="1600" dirty="0" smtClean="0">
                <a:solidFill>
                  <a:schemeClr val="tx2"/>
                </a:solidFill>
              </a:rPr>
              <a:t>Use your </a:t>
            </a:r>
            <a:r>
              <a:rPr lang="en-US" sz="1600" dirty="0">
                <a:solidFill>
                  <a:schemeClr val="tx2"/>
                </a:solidFill>
              </a:rPr>
              <a:t>Outdoor Essentials, good sense, and any </a:t>
            </a:r>
            <a:r>
              <a:rPr lang="en-US" sz="1600" dirty="0" smtClean="0">
                <a:solidFill>
                  <a:schemeClr val="tx2"/>
                </a:solidFill>
              </a:rPr>
              <a:t>other resources </a:t>
            </a:r>
            <a:r>
              <a:rPr lang="en-US" sz="1600" dirty="0">
                <a:solidFill>
                  <a:schemeClr val="tx2"/>
                </a:solidFill>
              </a:rPr>
              <a:t>to keep your group safe and </a:t>
            </a:r>
            <a:r>
              <a:rPr lang="en-US" sz="1600" dirty="0" smtClean="0">
                <a:solidFill>
                  <a:schemeClr val="tx2"/>
                </a:solidFill>
              </a:rPr>
              <a:t>comfortable until </a:t>
            </a:r>
            <a:r>
              <a:rPr lang="en-US" sz="1600" dirty="0">
                <a:solidFill>
                  <a:schemeClr val="tx2"/>
                </a:solidFill>
              </a:rPr>
              <a:t>you can move on in the morning </a:t>
            </a:r>
            <a:r>
              <a:rPr lang="en-US" sz="1600" dirty="0" smtClean="0">
                <a:solidFill>
                  <a:schemeClr val="tx2"/>
                </a:solidFill>
              </a:rPr>
              <a:t>light. </a:t>
            </a:r>
          </a:p>
          <a:p>
            <a:r>
              <a:rPr lang="en-US" sz="1600" dirty="0" smtClean="0">
                <a:solidFill>
                  <a:schemeClr val="tx2"/>
                </a:solidFill>
              </a:rPr>
              <a:t>When </a:t>
            </a:r>
            <a:r>
              <a:rPr lang="en-US" sz="1600" dirty="0">
                <a:solidFill>
                  <a:schemeClr val="tx2"/>
                </a:solidFill>
              </a:rPr>
              <a:t>hiking at night, there are other key safety points that you should keep in mind:</a:t>
            </a:r>
          </a:p>
          <a:p>
            <a:pPr lvl="1"/>
            <a:r>
              <a:rPr lang="en-US" sz="1200" b="0" dirty="0">
                <a:solidFill>
                  <a:schemeClr val="tx2"/>
                </a:solidFill>
              </a:rPr>
              <a:t>Bring a headlamp as well as other backup lights.</a:t>
            </a:r>
          </a:p>
          <a:p>
            <a:pPr lvl="1"/>
            <a:r>
              <a:rPr lang="en-US" sz="1200" b="0" dirty="0" smtClean="0">
                <a:solidFill>
                  <a:schemeClr val="tx2"/>
                </a:solidFill>
              </a:rPr>
              <a:t>Pack </a:t>
            </a:r>
            <a:r>
              <a:rPr lang="en-US" sz="1200" b="0" dirty="0">
                <a:solidFill>
                  <a:schemeClr val="tx2"/>
                </a:solidFill>
              </a:rPr>
              <a:t>warmer clothing than you normally would.</a:t>
            </a:r>
          </a:p>
          <a:p>
            <a:pPr lvl="1"/>
            <a:r>
              <a:rPr lang="en-US" sz="1200" b="0" dirty="0">
                <a:solidFill>
                  <a:schemeClr val="tx2"/>
                </a:solidFill>
              </a:rPr>
              <a:t>Hike a trail that you’re familiar with so that you don’t get lost.</a:t>
            </a:r>
          </a:p>
          <a:p>
            <a:pPr lvl="1"/>
            <a:r>
              <a:rPr lang="en-US" sz="1200" b="0" dirty="0">
                <a:solidFill>
                  <a:schemeClr val="tx2"/>
                </a:solidFill>
              </a:rPr>
              <a:t>Try to plan your hike around a full moon, the time of month when the natural light is brightest.</a:t>
            </a:r>
          </a:p>
          <a:p>
            <a:pPr lvl="1"/>
            <a:r>
              <a:rPr lang="en-US" sz="1200" b="0" dirty="0">
                <a:solidFill>
                  <a:schemeClr val="tx2"/>
                </a:solidFill>
              </a:rPr>
              <a:t>Know your gear, as well as its location in your backpack.</a:t>
            </a:r>
          </a:p>
          <a:p>
            <a:pPr lvl="1"/>
            <a:r>
              <a:rPr lang="en-US" sz="1200" b="0" dirty="0">
                <a:solidFill>
                  <a:schemeClr val="tx2"/>
                </a:solidFill>
              </a:rPr>
              <a:t>Night hiking helps you avoid the heat and allows you to see you some beautiful constellations that you’d otherwise miss when hiking during the day. </a:t>
            </a:r>
            <a:endParaRPr lang="en-US" dirty="0">
              <a:solidFill>
                <a:schemeClr val="tx2"/>
              </a:solidFill>
            </a:endParaRPr>
          </a:p>
        </p:txBody>
      </p:sp>
    </p:spTree>
    <p:extLst>
      <p:ext uri="{BB962C8B-B14F-4D97-AF65-F5344CB8AC3E}">
        <p14:creationId xmlns:p14="http://schemas.microsoft.com/office/powerpoint/2010/main" val="3088480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Proper Footwear for Hiking</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a:solidFill>
                  <a:schemeClr val="tx2"/>
                </a:solidFill>
              </a:rPr>
              <a:t>When hiking, your footwear is the only thing that separates your feet from miles and miles of solid </a:t>
            </a:r>
            <a:r>
              <a:rPr lang="en-US" sz="1800" dirty="0" smtClean="0">
                <a:solidFill>
                  <a:schemeClr val="tx2"/>
                </a:solidFill>
              </a:rPr>
              <a:t>ground</a:t>
            </a:r>
          </a:p>
          <a:p>
            <a:r>
              <a:rPr lang="en-US" sz="1800" dirty="0" smtClean="0">
                <a:solidFill>
                  <a:schemeClr val="tx2"/>
                </a:solidFill>
              </a:rPr>
              <a:t>It </a:t>
            </a:r>
            <a:r>
              <a:rPr lang="en-US" sz="1800" dirty="0" smtClean="0">
                <a:solidFill>
                  <a:schemeClr val="tx2"/>
                </a:solidFill>
              </a:rPr>
              <a:t>is </a:t>
            </a:r>
            <a:r>
              <a:rPr lang="en-US" sz="1800" dirty="0" smtClean="0">
                <a:solidFill>
                  <a:schemeClr val="tx2"/>
                </a:solidFill>
              </a:rPr>
              <a:t>essential </a:t>
            </a:r>
            <a:r>
              <a:rPr lang="en-US" sz="1800" dirty="0">
                <a:solidFill>
                  <a:schemeClr val="tx2"/>
                </a:solidFill>
              </a:rPr>
              <a:t>to take the time to choose the best shoes for your </a:t>
            </a:r>
            <a:r>
              <a:rPr lang="en-US" sz="1800" dirty="0" smtClean="0">
                <a:solidFill>
                  <a:schemeClr val="tx2"/>
                </a:solidFill>
              </a:rPr>
              <a:t>hiking </a:t>
            </a:r>
            <a:r>
              <a:rPr lang="en-US" sz="1800" dirty="0">
                <a:solidFill>
                  <a:schemeClr val="tx2"/>
                </a:solidFill>
              </a:rPr>
              <a:t>activities. </a:t>
            </a:r>
          </a:p>
          <a:p>
            <a:r>
              <a:rPr lang="en-US" sz="1800" dirty="0">
                <a:solidFill>
                  <a:schemeClr val="tx2"/>
                </a:solidFill>
              </a:rPr>
              <a:t>When choosing the right footwear for a long outdoor trek, you should consider the following points:</a:t>
            </a:r>
          </a:p>
          <a:p>
            <a:pPr lvl="1"/>
            <a:r>
              <a:rPr lang="en-US" sz="1400" b="0" dirty="0">
                <a:solidFill>
                  <a:schemeClr val="tx2"/>
                </a:solidFill>
              </a:rPr>
              <a:t>Support: Having proper support means choosing a shoe that provides cushion, shock absorption, and ankle protection. Having good support is critical, as it will prevent you from getting ankle and leg injuries during long and challenging hikes.</a:t>
            </a:r>
          </a:p>
          <a:p>
            <a:pPr lvl="1"/>
            <a:r>
              <a:rPr lang="en-US" sz="1400" b="0" dirty="0">
                <a:solidFill>
                  <a:schemeClr val="tx2"/>
                </a:solidFill>
              </a:rPr>
              <a:t>Sole: </a:t>
            </a:r>
            <a:r>
              <a:rPr lang="en-US" sz="1400" b="0" dirty="0" smtClean="0">
                <a:solidFill>
                  <a:schemeClr val="tx2"/>
                </a:solidFill>
              </a:rPr>
              <a:t>Your </a:t>
            </a:r>
            <a:r>
              <a:rPr lang="en-US" sz="1400" b="0" dirty="0">
                <a:solidFill>
                  <a:schemeClr val="tx2"/>
                </a:solidFill>
              </a:rPr>
              <a:t>shoe’s sole will impact the durability, breathability, and stiffness of your footwear. Be sure to choose a boot whose soles have solid traction, as hiking trails can often be slippery.</a:t>
            </a:r>
          </a:p>
          <a:p>
            <a:pPr lvl="1"/>
            <a:r>
              <a:rPr lang="en-US" sz="1400" b="0" dirty="0">
                <a:solidFill>
                  <a:schemeClr val="tx2"/>
                </a:solidFill>
              </a:rPr>
              <a:t>Fit: Having the right size of shoes will prevent rubbing and make for a much more comfortable hike. The right fitting hiking footwear will be snug but not too tight, as your feet will expand during the trek. </a:t>
            </a:r>
          </a:p>
          <a:p>
            <a:endParaRPr lang="en-US" dirty="0">
              <a:solidFill>
                <a:schemeClr val="tx2"/>
              </a:solidFill>
            </a:endParaRPr>
          </a:p>
        </p:txBody>
      </p:sp>
    </p:spTree>
    <p:extLst>
      <p:ext uri="{BB962C8B-B14F-4D97-AF65-F5344CB8AC3E}">
        <p14:creationId xmlns:p14="http://schemas.microsoft.com/office/powerpoint/2010/main" val="4252764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Hiking Boots: </a:t>
            </a:r>
            <a:r>
              <a:rPr lang="en-US" dirty="0" smtClean="0">
                <a:solidFill>
                  <a:schemeClr val="tx2"/>
                </a:solidFill>
              </a:rPr>
              <a:t>Ensuring the Proper Fit</a:t>
            </a:r>
            <a:endParaRPr lang="en-US" dirty="0">
              <a:solidFill>
                <a:schemeClr val="tx2"/>
              </a:solidFill>
            </a:endParaRPr>
          </a:p>
        </p:txBody>
      </p:sp>
      <p:sp>
        <p:nvSpPr>
          <p:cNvPr id="114691" name="Rectangle 3"/>
          <p:cNvSpPr>
            <a:spLocks noGrp="1" noChangeArrowheads="1"/>
          </p:cNvSpPr>
          <p:nvPr>
            <p:ph type="body" idx="1"/>
          </p:nvPr>
        </p:nvSpPr>
        <p:spPr>
          <a:xfrm>
            <a:off x="4526019" y="1019299"/>
            <a:ext cx="4438594" cy="5435476"/>
          </a:xfrm>
        </p:spPr>
        <p:txBody>
          <a:bodyPr/>
          <a:lstStyle/>
          <a:p>
            <a:r>
              <a:rPr lang="en-US" sz="1800" dirty="0" smtClean="0">
                <a:solidFill>
                  <a:schemeClr val="tx2"/>
                </a:solidFill>
              </a:rPr>
              <a:t>Before your trip, make sure to break your boots in!</a:t>
            </a:r>
          </a:p>
          <a:p>
            <a:pPr lvl="1"/>
            <a:r>
              <a:rPr lang="en-US" sz="1400" b="0" dirty="0">
                <a:solidFill>
                  <a:schemeClr val="tx2"/>
                </a:solidFill>
              </a:rPr>
              <a:t>Wear your boots inside the house. Wear the socks and insoles you’ll be wearing on the trail and tie your boots snugly, but not too tight. Make sure your tongues and gussets are straight. Your new boots will be a little stiff at first, which is fine.</a:t>
            </a:r>
          </a:p>
          <a:p>
            <a:pPr lvl="1"/>
            <a:r>
              <a:rPr lang="en-US" sz="1400" b="0" dirty="0">
                <a:solidFill>
                  <a:schemeClr val="tx2"/>
                </a:solidFill>
              </a:rPr>
              <a:t>Walk around the block and around town. Make sure your boots feel good at each stage before upping the distance.</a:t>
            </a:r>
          </a:p>
          <a:p>
            <a:pPr lvl="1"/>
            <a:r>
              <a:rPr lang="en-US" sz="1400" b="0" dirty="0">
                <a:solidFill>
                  <a:schemeClr val="tx2"/>
                </a:solidFill>
              </a:rPr>
              <a:t>Put on a daypack and hit the trail. Off pavement is where serious breaking in happens. Be sure you gradually increase both weight and mileage throughout this phase.</a:t>
            </a:r>
          </a:p>
          <a:p>
            <a:pPr lvl="1"/>
            <a:endParaRPr lang="en-US" sz="1400" b="0" dirty="0">
              <a:solidFill>
                <a:schemeClr val="tx2"/>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672"/>
          <a:stretch/>
        </p:blipFill>
        <p:spPr>
          <a:xfrm>
            <a:off x="0" y="1019299"/>
            <a:ext cx="4526018" cy="5838701"/>
          </a:xfrm>
          <a:prstGeom prst="rect">
            <a:avLst/>
          </a:prstGeom>
        </p:spPr>
      </p:pic>
    </p:spTree>
    <p:extLst>
      <p:ext uri="{BB962C8B-B14F-4D97-AF65-F5344CB8AC3E}">
        <p14:creationId xmlns:p14="http://schemas.microsoft.com/office/powerpoint/2010/main" val="3399160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Proper Care of Footwear</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smtClean="0">
                <a:solidFill>
                  <a:schemeClr val="tx2"/>
                </a:solidFill>
              </a:rPr>
              <a:t>If </a:t>
            </a:r>
            <a:r>
              <a:rPr lang="en-US" sz="1800" dirty="0">
                <a:solidFill>
                  <a:schemeClr val="tx2"/>
                </a:solidFill>
              </a:rPr>
              <a:t>you buy the right shoes, they should be able to last for years </a:t>
            </a:r>
            <a:r>
              <a:rPr lang="en-US" sz="1800" dirty="0" smtClean="0">
                <a:solidFill>
                  <a:schemeClr val="tx2"/>
                </a:solidFill>
              </a:rPr>
              <a:t>if </a:t>
            </a:r>
            <a:r>
              <a:rPr lang="en-US" sz="1800" dirty="0">
                <a:solidFill>
                  <a:schemeClr val="tx2"/>
                </a:solidFill>
              </a:rPr>
              <a:t>properly cared for. </a:t>
            </a:r>
            <a:endParaRPr lang="en-US" sz="1800" dirty="0" smtClean="0">
              <a:solidFill>
                <a:schemeClr val="tx2"/>
              </a:solidFill>
            </a:endParaRPr>
          </a:p>
          <a:p>
            <a:r>
              <a:rPr lang="en-US" sz="1800" dirty="0" smtClean="0">
                <a:solidFill>
                  <a:schemeClr val="tx2"/>
                </a:solidFill>
              </a:rPr>
              <a:t>By </a:t>
            </a:r>
            <a:r>
              <a:rPr lang="en-US" sz="1800" dirty="0">
                <a:solidFill>
                  <a:schemeClr val="tx2"/>
                </a:solidFill>
              </a:rPr>
              <a:t>taking a few minutes after every hike to clean and dry your shoes, they’ll be as good as new the next time you’re ready to use them! </a:t>
            </a:r>
          </a:p>
          <a:p>
            <a:r>
              <a:rPr lang="en-US" sz="1800" dirty="0">
                <a:solidFill>
                  <a:schemeClr val="tx2"/>
                </a:solidFill>
              </a:rPr>
              <a:t>Watch </a:t>
            </a:r>
            <a:r>
              <a:rPr lang="en-US" sz="1800" dirty="0" smtClean="0">
                <a:solidFill>
                  <a:schemeClr val="tx2"/>
                </a:solidFill>
              </a:rPr>
              <a:t>this video </a:t>
            </a:r>
            <a:r>
              <a:rPr lang="en-US" sz="1800" dirty="0">
                <a:solidFill>
                  <a:schemeClr val="tx2"/>
                </a:solidFill>
              </a:rPr>
              <a:t>on how to correctly care for your hiking </a:t>
            </a:r>
            <a:r>
              <a:rPr lang="en-US" sz="1800" dirty="0" smtClean="0">
                <a:solidFill>
                  <a:schemeClr val="tx2"/>
                </a:solidFill>
              </a:rPr>
              <a:t>shoes by clicking on the image.</a:t>
            </a:r>
            <a:endParaRPr lang="en-US" sz="1800" dirty="0">
              <a:solidFill>
                <a:schemeClr val="tx2"/>
              </a:solidFill>
            </a:endParaRPr>
          </a:p>
          <a:p>
            <a:endParaRPr lang="en-US" sz="1800" dirty="0">
              <a:solidFill>
                <a:schemeClr val="tx2"/>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344" y="3284984"/>
            <a:ext cx="5468100" cy="3075806"/>
          </a:xfrm>
          <a:prstGeom prst="rect">
            <a:avLst/>
          </a:prstGeom>
        </p:spPr>
      </p:pic>
    </p:spTree>
    <p:extLst>
      <p:ext uri="{BB962C8B-B14F-4D97-AF65-F5344CB8AC3E}">
        <p14:creationId xmlns:p14="http://schemas.microsoft.com/office/powerpoint/2010/main" val="2799814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Proper Care of Feet</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a:solidFill>
                  <a:schemeClr val="tx2"/>
                </a:solidFill>
              </a:rPr>
              <a:t>Taking care of your feet during a hike is just as important as maintaining your boots. </a:t>
            </a:r>
            <a:endParaRPr lang="en-US" sz="1800" dirty="0" smtClean="0">
              <a:solidFill>
                <a:schemeClr val="tx2"/>
              </a:solidFill>
            </a:endParaRPr>
          </a:p>
          <a:p>
            <a:r>
              <a:rPr lang="en-US" sz="1800" dirty="0" smtClean="0">
                <a:solidFill>
                  <a:schemeClr val="tx2"/>
                </a:solidFill>
              </a:rPr>
              <a:t>Always </a:t>
            </a:r>
            <a:r>
              <a:rPr lang="en-US" sz="1800" dirty="0">
                <a:solidFill>
                  <a:schemeClr val="tx2"/>
                </a:solidFill>
              </a:rPr>
              <a:t>keep your feet dry and protected to avoid any sort of skin irritations or infections. </a:t>
            </a:r>
            <a:endParaRPr lang="en-US" sz="1800" dirty="0" smtClean="0">
              <a:solidFill>
                <a:schemeClr val="tx2"/>
              </a:solidFill>
            </a:endParaRPr>
          </a:p>
          <a:p>
            <a:r>
              <a:rPr lang="en-US" sz="1800" dirty="0" smtClean="0">
                <a:solidFill>
                  <a:schemeClr val="tx2"/>
                </a:solidFill>
              </a:rPr>
              <a:t>Nothing </a:t>
            </a:r>
            <a:r>
              <a:rPr lang="en-US" sz="1800" dirty="0">
                <a:solidFill>
                  <a:schemeClr val="tx2"/>
                </a:solidFill>
              </a:rPr>
              <a:t>makes a hike more miserable than having issues with your feet.</a:t>
            </a:r>
          </a:p>
          <a:p>
            <a:r>
              <a:rPr lang="en-US" sz="1800" dirty="0">
                <a:solidFill>
                  <a:schemeClr val="tx2"/>
                </a:solidFill>
              </a:rPr>
              <a:t>Watch </a:t>
            </a:r>
            <a:r>
              <a:rPr lang="en-US" sz="1800" dirty="0" smtClean="0">
                <a:solidFill>
                  <a:schemeClr val="tx2"/>
                </a:solidFill>
              </a:rPr>
              <a:t>a </a:t>
            </a:r>
            <a:r>
              <a:rPr lang="en-US" sz="1800" dirty="0" smtClean="0">
                <a:solidFill>
                  <a:schemeClr val="tx2"/>
                </a:solidFill>
              </a:rPr>
              <a:t>this </a:t>
            </a:r>
            <a:r>
              <a:rPr lang="en-US" sz="1800" dirty="0">
                <a:solidFill>
                  <a:schemeClr val="tx2"/>
                </a:solidFill>
              </a:rPr>
              <a:t>video for a brief overview of how you can easily take care of your feet while on a </a:t>
            </a:r>
            <a:r>
              <a:rPr lang="en-US" sz="1800" dirty="0" smtClean="0">
                <a:solidFill>
                  <a:schemeClr val="tx2"/>
                </a:solidFill>
              </a:rPr>
              <a:t>hike by clicking on the image.</a:t>
            </a:r>
            <a:endParaRPr lang="en-US" sz="1800" dirty="0">
              <a:solidFill>
                <a:schemeClr val="tx2"/>
              </a:solidFill>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3478951"/>
            <a:ext cx="5382046" cy="3027401"/>
          </a:xfrm>
          <a:prstGeom prst="rect">
            <a:avLst/>
          </a:prstGeom>
        </p:spPr>
      </p:pic>
    </p:spTree>
    <p:extLst>
      <p:ext uri="{BB962C8B-B14F-4D97-AF65-F5344CB8AC3E}">
        <p14:creationId xmlns:p14="http://schemas.microsoft.com/office/powerpoint/2010/main" val="5725378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Requirement 3</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pPr marL="0" indent="0">
              <a:buNone/>
            </a:pPr>
            <a:r>
              <a:rPr lang="en-US" sz="1800" dirty="0"/>
              <a:t>Explain how hiking is an aerobic activity. Develop a plan for conditioning yourself for 10-mile hikes, and describe how you will increase your fitness for longer hikes.</a:t>
            </a:r>
          </a:p>
          <a:p>
            <a:endParaRPr lang="en-US" sz="1800" dirty="0">
              <a:solidFill>
                <a:schemeClr val="tx2"/>
              </a:solidFill>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87168"/>
            <a:ext cx="820789" cy="828184"/>
          </a:xfrm>
          <a:prstGeom prst="rect">
            <a:avLst/>
          </a:prstGeom>
        </p:spPr>
      </p:pic>
    </p:spTree>
    <p:extLst>
      <p:ext uri="{BB962C8B-B14F-4D97-AF65-F5344CB8AC3E}">
        <p14:creationId xmlns:p14="http://schemas.microsoft.com/office/powerpoint/2010/main" val="3800992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Hiking as an Aerobic Activity</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smtClean="0">
                <a:solidFill>
                  <a:schemeClr val="tx2"/>
                </a:solidFill>
              </a:rPr>
              <a:t>The </a:t>
            </a:r>
            <a:r>
              <a:rPr lang="en-US" sz="1800" dirty="0">
                <a:solidFill>
                  <a:schemeClr val="tx2"/>
                </a:solidFill>
              </a:rPr>
              <a:t>word </a:t>
            </a:r>
            <a:r>
              <a:rPr lang="en-US" sz="1800" i="1" dirty="0">
                <a:solidFill>
                  <a:schemeClr val="tx2"/>
                </a:solidFill>
              </a:rPr>
              <a:t>aerobic </a:t>
            </a:r>
            <a:r>
              <a:rPr lang="en-US" sz="1800" dirty="0">
                <a:solidFill>
                  <a:schemeClr val="tx2"/>
                </a:solidFill>
              </a:rPr>
              <a:t>means “with oxygen.” </a:t>
            </a:r>
            <a:endParaRPr lang="en-US" sz="1800" dirty="0" smtClean="0">
              <a:solidFill>
                <a:schemeClr val="tx2"/>
              </a:solidFill>
            </a:endParaRPr>
          </a:p>
          <a:p>
            <a:r>
              <a:rPr lang="en-US" sz="1800" dirty="0" smtClean="0">
                <a:solidFill>
                  <a:schemeClr val="tx2"/>
                </a:solidFill>
              </a:rPr>
              <a:t>Aerobic activities increase </a:t>
            </a:r>
            <a:r>
              <a:rPr lang="en-US" sz="1800" dirty="0">
                <a:solidFill>
                  <a:schemeClr val="tx2"/>
                </a:solidFill>
              </a:rPr>
              <a:t>the rate of your breathing and your heartbeat, </a:t>
            </a:r>
            <a:r>
              <a:rPr lang="en-US" sz="1800" dirty="0" smtClean="0">
                <a:solidFill>
                  <a:schemeClr val="tx2"/>
                </a:solidFill>
              </a:rPr>
              <a:t>and push </a:t>
            </a:r>
            <a:r>
              <a:rPr lang="en-US" sz="1800" dirty="0">
                <a:solidFill>
                  <a:schemeClr val="tx2"/>
                </a:solidFill>
              </a:rPr>
              <a:t>your body to use oxygen more efficiently. </a:t>
            </a:r>
            <a:endParaRPr lang="en-US" sz="1800" dirty="0" smtClean="0">
              <a:solidFill>
                <a:schemeClr val="tx2"/>
              </a:solidFill>
            </a:endParaRPr>
          </a:p>
          <a:p>
            <a:r>
              <a:rPr lang="en-US" sz="1800" dirty="0" smtClean="0">
                <a:solidFill>
                  <a:schemeClr val="tx2"/>
                </a:solidFill>
              </a:rPr>
              <a:t>Aerobic training can </a:t>
            </a:r>
            <a:r>
              <a:rPr lang="en-US" sz="1800" dirty="0">
                <a:solidFill>
                  <a:schemeClr val="tx2"/>
                </a:solidFill>
              </a:rPr>
              <a:t>strengthen your </a:t>
            </a:r>
            <a:r>
              <a:rPr lang="en-US" sz="1800" dirty="0" smtClean="0">
                <a:solidFill>
                  <a:schemeClr val="tx2"/>
                </a:solidFill>
              </a:rPr>
              <a:t>circulatory and </a:t>
            </a:r>
            <a:r>
              <a:rPr lang="en-US" sz="1800" dirty="0">
                <a:solidFill>
                  <a:schemeClr val="tx2"/>
                </a:solidFill>
              </a:rPr>
              <a:t>respiratory </a:t>
            </a:r>
            <a:r>
              <a:rPr lang="en-US" sz="1800" dirty="0" smtClean="0">
                <a:solidFill>
                  <a:schemeClr val="tx2"/>
                </a:solidFill>
              </a:rPr>
              <a:t>systems, add </a:t>
            </a:r>
            <a:r>
              <a:rPr lang="en-US" sz="1800" dirty="0">
                <a:solidFill>
                  <a:schemeClr val="tx2"/>
                </a:solidFill>
              </a:rPr>
              <a:t>mass to muscles and bones, burn excess fat, and lead </a:t>
            </a:r>
            <a:r>
              <a:rPr lang="en-US" sz="1800" dirty="0" smtClean="0">
                <a:solidFill>
                  <a:schemeClr val="tx2"/>
                </a:solidFill>
              </a:rPr>
              <a:t>to improvements </a:t>
            </a:r>
            <a:r>
              <a:rPr lang="en-US" sz="1800" dirty="0">
                <a:solidFill>
                  <a:schemeClr val="tx2"/>
                </a:solidFill>
              </a:rPr>
              <a:t>in overall fitness. </a:t>
            </a:r>
            <a:endParaRPr lang="en-US" sz="1800" dirty="0" smtClean="0">
              <a:solidFill>
                <a:schemeClr val="tx2"/>
              </a:solidFill>
            </a:endParaRPr>
          </a:p>
          <a:p>
            <a:r>
              <a:rPr lang="en-US" sz="1800" dirty="0" smtClean="0">
                <a:solidFill>
                  <a:schemeClr val="tx2"/>
                </a:solidFill>
              </a:rPr>
              <a:t>For </a:t>
            </a:r>
            <a:r>
              <a:rPr lang="en-US" sz="1800" dirty="0">
                <a:solidFill>
                  <a:schemeClr val="tx2"/>
                </a:solidFill>
              </a:rPr>
              <a:t>aerobic activities to </a:t>
            </a:r>
            <a:r>
              <a:rPr lang="en-US" sz="1800" dirty="0" smtClean="0">
                <a:solidFill>
                  <a:schemeClr val="tx2"/>
                </a:solidFill>
              </a:rPr>
              <a:t>be effective</a:t>
            </a:r>
            <a:r>
              <a:rPr lang="en-US" sz="1800" dirty="0">
                <a:solidFill>
                  <a:schemeClr val="tx2"/>
                </a:solidFill>
              </a:rPr>
              <a:t>, you must take part in them for half an hour or </a:t>
            </a:r>
            <a:r>
              <a:rPr lang="en-US" sz="1800" dirty="0" smtClean="0">
                <a:solidFill>
                  <a:schemeClr val="tx2"/>
                </a:solidFill>
              </a:rPr>
              <a:t>more at </a:t>
            </a:r>
            <a:r>
              <a:rPr lang="en-US" sz="1800" dirty="0">
                <a:solidFill>
                  <a:schemeClr val="tx2"/>
                </a:solidFill>
              </a:rPr>
              <a:t>least three times a week, maintaining enough intensity </a:t>
            </a:r>
            <a:r>
              <a:rPr lang="en-US" sz="1800" dirty="0" smtClean="0">
                <a:solidFill>
                  <a:schemeClr val="tx2"/>
                </a:solidFill>
              </a:rPr>
              <a:t>to break </a:t>
            </a:r>
            <a:r>
              <a:rPr lang="en-US" sz="1800" dirty="0">
                <a:solidFill>
                  <a:schemeClr val="tx2"/>
                </a:solidFill>
              </a:rPr>
              <a:t>a light sweat</a:t>
            </a:r>
            <a:r>
              <a:rPr lang="en-US" sz="1800" dirty="0" smtClean="0">
                <a:solidFill>
                  <a:schemeClr val="tx2"/>
                </a:solidFill>
              </a:rPr>
              <a:t>.</a:t>
            </a:r>
          </a:p>
          <a:p>
            <a:r>
              <a:rPr lang="en-US" sz="1800" dirty="0">
                <a:solidFill>
                  <a:schemeClr val="tx2"/>
                </a:solidFill>
              </a:rPr>
              <a:t>To enjoy hiking to the fullest, you will want to be in </a:t>
            </a:r>
            <a:r>
              <a:rPr lang="en-US" sz="1800" dirty="0" smtClean="0">
                <a:solidFill>
                  <a:schemeClr val="tx2"/>
                </a:solidFill>
              </a:rPr>
              <a:t>good shape</a:t>
            </a:r>
            <a:r>
              <a:rPr lang="en-US" sz="1800" dirty="0">
                <a:solidFill>
                  <a:schemeClr val="tx2"/>
                </a:solidFill>
              </a:rPr>
              <a:t>. </a:t>
            </a:r>
            <a:endParaRPr lang="en-US" sz="1800" dirty="0" smtClean="0">
              <a:solidFill>
                <a:schemeClr val="tx2"/>
              </a:solidFill>
            </a:endParaRPr>
          </a:p>
          <a:p>
            <a:r>
              <a:rPr lang="en-US" sz="1800" dirty="0" smtClean="0">
                <a:solidFill>
                  <a:schemeClr val="tx2"/>
                </a:solidFill>
              </a:rPr>
              <a:t>Develop a </a:t>
            </a:r>
            <a:r>
              <a:rPr lang="en-US" sz="1800" dirty="0" smtClean="0">
                <a:solidFill>
                  <a:schemeClr val="tx2"/>
                </a:solidFill>
              </a:rPr>
              <a:t>plan for </a:t>
            </a:r>
            <a:r>
              <a:rPr lang="en-US" sz="1800" dirty="0">
                <a:solidFill>
                  <a:schemeClr val="tx2"/>
                </a:solidFill>
              </a:rPr>
              <a:t>conditioning </a:t>
            </a:r>
            <a:r>
              <a:rPr lang="en-US" sz="1800" dirty="0" smtClean="0">
                <a:solidFill>
                  <a:schemeClr val="tx2"/>
                </a:solidFill>
              </a:rPr>
              <a:t>yourself by beginning </a:t>
            </a:r>
            <a:r>
              <a:rPr lang="en-US" sz="1800" dirty="0">
                <a:solidFill>
                  <a:schemeClr val="tx2"/>
                </a:solidFill>
              </a:rPr>
              <a:t>with short trips, </a:t>
            </a:r>
            <a:r>
              <a:rPr lang="en-US" sz="1800" dirty="0" smtClean="0">
                <a:solidFill>
                  <a:schemeClr val="tx2"/>
                </a:solidFill>
              </a:rPr>
              <a:t>increasing the </a:t>
            </a:r>
            <a:r>
              <a:rPr lang="en-US" sz="1800" dirty="0">
                <a:solidFill>
                  <a:schemeClr val="tx2"/>
                </a:solidFill>
              </a:rPr>
              <a:t>length of your journeys as you become more fit. </a:t>
            </a:r>
          </a:p>
        </p:txBody>
      </p:sp>
    </p:spTree>
    <p:extLst>
      <p:ext uri="{BB962C8B-B14F-4D97-AF65-F5344CB8AC3E}">
        <p14:creationId xmlns:p14="http://schemas.microsoft.com/office/powerpoint/2010/main" val="39343003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Conditioning Plan</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a:solidFill>
                  <a:schemeClr val="tx2"/>
                </a:solidFill>
              </a:rPr>
              <a:t>Watch </a:t>
            </a:r>
            <a:r>
              <a:rPr lang="en-US" sz="1800" dirty="0" smtClean="0">
                <a:solidFill>
                  <a:schemeClr val="tx2"/>
                </a:solidFill>
              </a:rPr>
              <a:t>this video </a:t>
            </a:r>
            <a:r>
              <a:rPr lang="en-US" sz="1800" dirty="0">
                <a:solidFill>
                  <a:schemeClr val="tx2"/>
                </a:solidFill>
              </a:rPr>
              <a:t>for more information on how you can build endurance and improve your conditioning for upcoming </a:t>
            </a:r>
            <a:r>
              <a:rPr lang="en-US" sz="1800" dirty="0" smtClean="0">
                <a:solidFill>
                  <a:schemeClr val="tx2"/>
                </a:solidFill>
              </a:rPr>
              <a:t>hikes by clicking on the </a:t>
            </a:r>
            <a:r>
              <a:rPr lang="en-US" sz="1800" dirty="0" smtClean="0">
                <a:solidFill>
                  <a:schemeClr val="tx2"/>
                </a:solidFill>
              </a:rPr>
              <a:t>image.</a:t>
            </a:r>
            <a:endParaRPr lang="en-US" sz="1800" dirty="0">
              <a:solidFill>
                <a:schemeClr val="tx2"/>
              </a:solidFill>
            </a:endParaRPr>
          </a:p>
          <a:p>
            <a:endParaRPr lang="en-US" dirty="0">
              <a:solidFill>
                <a:schemeClr val="tx2"/>
              </a:solidFill>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132856"/>
            <a:ext cx="6108171" cy="3435846"/>
          </a:xfrm>
          <a:prstGeom prst="rect">
            <a:avLst/>
          </a:prstGeom>
        </p:spPr>
      </p:pic>
    </p:spTree>
    <p:extLst>
      <p:ext uri="{BB962C8B-B14F-4D97-AF65-F5344CB8AC3E}">
        <p14:creationId xmlns:p14="http://schemas.microsoft.com/office/powerpoint/2010/main" val="443904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Requirement 1</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pPr marL="0" indent="0">
              <a:buNone/>
            </a:pPr>
            <a:r>
              <a:rPr lang="en-US" sz="1800" dirty="0"/>
              <a:t>Do the following:</a:t>
            </a:r>
          </a:p>
          <a:p>
            <a:pPr marL="800100" lvl="1" indent="-342900">
              <a:buFont typeface="+mj-lt"/>
              <a:buAutoNum type="alphaLcPeriod" startAt="2"/>
            </a:pPr>
            <a:r>
              <a:rPr lang="en-US" sz="1800" b="0" dirty="0"/>
              <a:t>Show that you know first aid for injuries or illnesses that could occur while hiking, including hypothermia, frostbite, dehydration, heat exhaustion, heatstroke, sunburn, hyperventilation, altitude sickness, sprained ankle, blisters, insect stings, tick bites, and snakebite.</a:t>
            </a:r>
          </a:p>
          <a:p>
            <a:endParaRPr lang="en-US" dirty="0">
              <a:solidFill>
                <a:schemeClr val="tx2"/>
              </a:solidFill>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84629"/>
            <a:ext cx="820789" cy="828184"/>
          </a:xfrm>
          <a:prstGeom prst="rect">
            <a:avLst/>
          </a:prstGeom>
        </p:spPr>
      </p:pic>
    </p:spTree>
    <p:extLst>
      <p:ext uri="{BB962C8B-B14F-4D97-AF65-F5344CB8AC3E}">
        <p14:creationId xmlns:p14="http://schemas.microsoft.com/office/powerpoint/2010/main" val="38534699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Requirement 4</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pPr marL="0" indent="0">
              <a:buNone/>
            </a:pPr>
            <a:r>
              <a:rPr lang="en-US" sz="1800" dirty="0"/>
              <a:t>Take the five following hikes, each on a different day, and each of continuous miles. These hikes MUST be taken in the following order</a:t>
            </a:r>
          </a:p>
          <a:p>
            <a:pPr lvl="1">
              <a:buFont typeface="+mj-lt"/>
              <a:buAutoNum type="alphaLcPeriod"/>
            </a:pPr>
            <a:r>
              <a:rPr lang="en-US" sz="1800" b="0" dirty="0"/>
              <a:t>One 5-mile hike</a:t>
            </a:r>
          </a:p>
          <a:p>
            <a:pPr lvl="1">
              <a:buFont typeface="+mj-lt"/>
              <a:buAutoNum type="alphaLcPeriod"/>
            </a:pPr>
            <a:r>
              <a:rPr lang="en-US" sz="1800" b="0" dirty="0"/>
              <a:t>Three 10-mile hikes</a:t>
            </a:r>
          </a:p>
          <a:p>
            <a:pPr lvl="1">
              <a:buFont typeface="+mj-lt"/>
              <a:buAutoNum type="alphaLcPeriod"/>
            </a:pPr>
            <a:r>
              <a:rPr lang="en-US" sz="1800" b="0" dirty="0"/>
              <a:t>One 15-mile hike</a:t>
            </a:r>
          </a:p>
          <a:p>
            <a:pPr marL="0" indent="0">
              <a:buNone/>
            </a:pPr>
            <a:r>
              <a:rPr lang="en-US" sz="1800" dirty="0"/>
              <a:t>You may stop for as many short rest periods as needed, as well as one meal, during each hike, but not for an extended period (example: overnight). Prepare a written hike plan before each hike and share it with your Scoutmaster or a designee. Include map routes, a clothing and equipment list, and a list of items for a trail lunch. *</a:t>
            </a:r>
          </a:p>
          <a:p>
            <a:pPr marL="0" indent="0">
              <a:buNone/>
            </a:pPr>
            <a:endParaRPr lang="en-US" sz="1800" dirty="0">
              <a:solidFill>
                <a:schemeClr val="tx2"/>
              </a:solidFill>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82976"/>
            <a:ext cx="820789" cy="828184"/>
          </a:xfrm>
          <a:prstGeom prst="rect">
            <a:avLst/>
          </a:prstGeom>
        </p:spPr>
      </p:pic>
    </p:spTree>
    <p:extLst>
      <p:ext uri="{BB962C8B-B14F-4D97-AF65-F5344CB8AC3E}">
        <p14:creationId xmlns:p14="http://schemas.microsoft.com/office/powerpoint/2010/main" val="15922213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Hiking Plans</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b="1" dirty="0">
                <a:solidFill>
                  <a:schemeClr val="tx2"/>
                </a:solidFill>
              </a:rPr>
              <a:t>Trip Plans</a:t>
            </a:r>
          </a:p>
          <a:p>
            <a:r>
              <a:rPr lang="en-US" sz="1800" dirty="0">
                <a:solidFill>
                  <a:schemeClr val="tx2"/>
                </a:solidFill>
              </a:rPr>
              <a:t>A trip plan prepares you for the challenges of a hike, a campout, or any other outdoor activity. Write down the five W’s of a trip plan:</a:t>
            </a:r>
          </a:p>
          <a:p>
            <a:pPr lvl="1"/>
            <a:r>
              <a:rPr lang="en-US" sz="1400" dirty="0">
                <a:solidFill>
                  <a:schemeClr val="tx2"/>
                </a:solidFill>
              </a:rPr>
              <a:t>Where are you going? </a:t>
            </a:r>
            <a:r>
              <a:rPr lang="en-US" sz="1400" b="0" dirty="0">
                <a:solidFill>
                  <a:schemeClr val="tx2"/>
                </a:solidFill>
              </a:rPr>
              <a:t>Decide on a route to your destination and back. For backcountry trips, include a copy of a map with your route marked in pencil.</a:t>
            </a:r>
          </a:p>
          <a:p>
            <a:pPr lvl="1"/>
            <a:r>
              <a:rPr lang="en-US" sz="1400" dirty="0">
                <a:solidFill>
                  <a:schemeClr val="tx2"/>
                </a:solidFill>
              </a:rPr>
              <a:t>When will you return? </a:t>
            </a:r>
            <a:r>
              <a:rPr lang="en-US" sz="1400" b="0" dirty="0">
                <a:solidFill>
                  <a:schemeClr val="tx2"/>
                </a:solidFill>
              </a:rPr>
              <a:t>If you are not back reasonably close to the time on your trip plan, Scout leaders and family members can take steps to locate you and, if necessary, provide assistance.</a:t>
            </a:r>
          </a:p>
          <a:p>
            <a:pPr lvl="1"/>
            <a:r>
              <a:rPr lang="en-US" sz="1400" dirty="0">
                <a:solidFill>
                  <a:schemeClr val="tx2"/>
                </a:solidFill>
              </a:rPr>
              <a:t>Who is hiking with you? </a:t>
            </a:r>
            <a:r>
              <a:rPr lang="en-US" sz="1400" b="0" dirty="0">
                <a:solidFill>
                  <a:schemeClr val="tx2"/>
                </a:solidFill>
              </a:rPr>
              <a:t>List the names of your partners. If you need a ride to or from a trail, write down who will do the driving.</a:t>
            </a:r>
          </a:p>
          <a:p>
            <a:pPr lvl="1"/>
            <a:r>
              <a:rPr lang="en-US" sz="1400" dirty="0">
                <a:solidFill>
                  <a:schemeClr val="tx2"/>
                </a:solidFill>
              </a:rPr>
              <a:t>Why are you going? </a:t>
            </a:r>
            <a:r>
              <a:rPr lang="en-US" sz="1400" b="0" dirty="0">
                <a:solidFill>
                  <a:schemeClr val="tx2"/>
                </a:solidFill>
              </a:rPr>
              <a:t>To fish in a lake? Climb a peak? Explore a new area? Write a sentence or two about the purpose of your journey.</a:t>
            </a:r>
          </a:p>
          <a:p>
            <a:pPr lvl="1"/>
            <a:r>
              <a:rPr lang="en-US" sz="1400" dirty="0">
                <a:solidFill>
                  <a:schemeClr val="tx2"/>
                </a:solidFill>
              </a:rPr>
              <a:t>What are you taking? </a:t>
            </a:r>
            <a:r>
              <a:rPr lang="en-US" sz="1400" b="0" dirty="0">
                <a:solidFill>
                  <a:schemeClr val="tx2"/>
                </a:solidFill>
              </a:rPr>
              <a:t>Always carry the Outdoor Essentials. If you are camping out, you may need additional food, gear, and shelter.</a:t>
            </a:r>
          </a:p>
          <a:p>
            <a:r>
              <a:rPr lang="en-US" sz="1800" dirty="0" smtClean="0">
                <a:solidFill>
                  <a:schemeClr val="tx2"/>
                </a:solidFill>
              </a:rPr>
              <a:t>Download a copy of “</a:t>
            </a:r>
            <a:r>
              <a:rPr lang="en-US" sz="1800" b="1" dirty="0" smtClean="0">
                <a:solidFill>
                  <a:schemeClr val="tx2"/>
                </a:solidFill>
              </a:rPr>
              <a:t>Hiking Trip Plan</a:t>
            </a:r>
            <a:r>
              <a:rPr lang="en-US" sz="1800" dirty="0" smtClean="0">
                <a:solidFill>
                  <a:schemeClr val="tx2"/>
                </a:solidFill>
              </a:rPr>
              <a:t>” to fill out for your hikes.</a:t>
            </a:r>
          </a:p>
        </p:txBody>
      </p:sp>
    </p:spTree>
    <p:extLst>
      <p:ext uri="{BB962C8B-B14F-4D97-AF65-F5344CB8AC3E}">
        <p14:creationId xmlns:p14="http://schemas.microsoft.com/office/powerpoint/2010/main" val="34741826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27784" y="0"/>
            <a:ext cx="5269594" cy="6858000"/>
          </a:xfrm>
          <a:prstGeom prst="rect">
            <a:avLst/>
          </a:prstGeom>
        </p:spPr>
      </p:pic>
    </p:spTree>
    <p:extLst>
      <p:ext uri="{BB962C8B-B14F-4D97-AF65-F5344CB8AC3E}">
        <p14:creationId xmlns:p14="http://schemas.microsoft.com/office/powerpoint/2010/main" val="3134029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Clothing and Equipment Lists</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a:solidFill>
                  <a:schemeClr val="tx2"/>
                </a:solidFill>
              </a:rPr>
              <a:t>Clothing </a:t>
            </a:r>
            <a:r>
              <a:rPr lang="en-US" sz="1800" dirty="0" smtClean="0">
                <a:solidFill>
                  <a:schemeClr val="tx2"/>
                </a:solidFill>
              </a:rPr>
              <a:t>for Warm-Weather </a:t>
            </a:r>
            <a:r>
              <a:rPr lang="en-US" sz="1800" dirty="0">
                <a:solidFill>
                  <a:schemeClr val="tx2"/>
                </a:solidFill>
              </a:rPr>
              <a:t>Hiking</a:t>
            </a:r>
          </a:p>
          <a:p>
            <a:pPr lvl="1">
              <a:buFont typeface="Wingdings" panose="05000000000000000000" pitchFamily="2" charset="2"/>
              <a:buChar char="q"/>
            </a:pPr>
            <a:r>
              <a:rPr lang="en-US" sz="1400" b="0" dirty="0" smtClean="0">
                <a:solidFill>
                  <a:schemeClr val="tx2"/>
                </a:solidFill>
              </a:rPr>
              <a:t>Wicking </a:t>
            </a:r>
            <a:r>
              <a:rPr lang="en-US" sz="1400" b="0" dirty="0">
                <a:solidFill>
                  <a:schemeClr val="tx2"/>
                </a:solidFill>
              </a:rPr>
              <a:t>shirt</a:t>
            </a:r>
          </a:p>
          <a:p>
            <a:pPr lvl="1">
              <a:buFont typeface="Wingdings" panose="05000000000000000000" pitchFamily="2" charset="2"/>
              <a:buChar char="q"/>
            </a:pPr>
            <a:r>
              <a:rPr lang="en-US" sz="1400" b="0" dirty="0" smtClean="0">
                <a:solidFill>
                  <a:schemeClr val="tx2"/>
                </a:solidFill>
              </a:rPr>
              <a:t>T-shirt</a:t>
            </a:r>
            <a:endParaRPr lang="en-US" sz="1400" b="0" dirty="0">
              <a:solidFill>
                <a:schemeClr val="tx2"/>
              </a:solidFill>
            </a:endParaRPr>
          </a:p>
          <a:p>
            <a:pPr lvl="1">
              <a:buFont typeface="Wingdings" panose="05000000000000000000" pitchFamily="2" charset="2"/>
              <a:buChar char="q"/>
            </a:pPr>
            <a:r>
              <a:rPr lang="en-US" sz="1400" b="0" dirty="0" smtClean="0">
                <a:solidFill>
                  <a:schemeClr val="tx2"/>
                </a:solidFill>
              </a:rPr>
              <a:t>Hiking </a:t>
            </a:r>
            <a:r>
              <a:rPr lang="en-US" sz="1400" b="0" dirty="0">
                <a:solidFill>
                  <a:schemeClr val="tx2"/>
                </a:solidFill>
              </a:rPr>
              <a:t>shorts</a:t>
            </a:r>
          </a:p>
          <a:p>
            <a:pPr lvl="1">
              <a:buFont typeface="Wingdings" panose="05000000000000000000" pitchFamily="2" charset="2"/>
              <a:buChar char="q"/>
            </a:pPr>
            <a:r>
              <a:rPr lang="en-US" sz="1400" b="0" dirty="0" smtClean="0">
                <a:solidFill>
                  <a:schemeClr val="tx2"/>
                </a:solidFill>
              </a:rPr>
              <a:t>Long </a:t>
            </a:r>
            <a:r>
              <a:rPr lang="en-US" sz="1400" b="0" dirty="0">
                <a:solidFill>
                  <a:schemeClr val="tx2"/>
                </a:solidFill>
              </a:rPr>
              <a:t>pants</a:t>
            </a:r>
          </a:p>
          <a:p>
            <a:pPr lvl="1">
              <a:buFont typeface="Wingdings" panose="05000000000000000000" pitchFamily="2" charset="2"/>
              <a:buChar char="q"/>
            </a:pPr>
            <a:r>
              <a:rPr lang="en-US" sz="1400" b="0" dirty="0" smtClean="0">
                <a:solidFill>
                  <a:schemeClr val="tx2"/>
                </a:solidFill>
              </a:rPr>
              <a:t>Sweater </a:t>
            </a:r>
            <a:r>
              <a:rPr lang="en-US" sz="1400" b="0" dirty="0">
                <a:solidFill>
                  <a:schemeClr val="tx2"/>
                </a:solidFill>
              </a:rPr>
              <a:t>or warm jacket</a:t>
            </a:r>
          </a:p>
          <a:p>
            <a:pPr lvl="1">
              <a:buFont typeface="Wingdings" panose="05000000000000000000" pitchFamily="2" charset="2"/>
              <a:buChar char="q"/>
            </a:pPr>
            <a:r>
              <a:rPr lang="en-US" sz="1400" b="0" dirty="0" smtClean="0">
                <a:solidFill>
                  <a:schemeClr val="tx2"/>
                </a:solidFill>
              </a:rPr>
              <a:t>Sturdy </a:t>
            </a:r>
            <a:r>
              <a:rPr lang="en-US" sz="1400" b="0" dirty="0">
                <a:solidFill>
                  <a:schemeClr val="tx2"/>
                </a:solidFill>
              </a:rPr>
              <a:t>shoes or hiking boots</a:t>
            </a:r>
          </a:p>
          <a:p>
            <a:pPr lvl="1">
              <a:buFont typeface="Wingdings" panose="05000000000000000000" pitchFamily="2" charset="2"/>
              <a:buChar char="q"/>
            </a:pPr>
            <a:r>
              <a:rPr lang="en-US" sz="1400" b="0" dirty="0" smtClean="0">
                <a:solidFill>
                  <a:schemeClr val="tx2"/>
                </a:solidFill>
              </a:rPr>
              <a:t>Socks</a:t>
            </a:r>
            <a:endParaRPr lang="en-US" sz="1400" b="0" dirty="0">
              <a:solidFill>
                <a:schemeClr val="tx2"/>
              </a:solidFill>
            </a:endParaRPr>
          </a:p>
          <a:p>
            <a:pPr lvl="1">
              <a:buFont typeface="Wingdings" panose="05000000000000000000" pitchFamily="2" charset="2"/>
              <a:buChar char="q"/>
            </a:pPr>
            <a:r>
              <a:rPr lang="en-US" sz="1400" b="0" dirty="0" smtClean="0">
                <a:solidFill>
                  <a:schemeClr val="tx2"/>
                </a:solidFill>
              </a:rPr>
              <a:t>Hat </a:t>
            </a:r>
            <a:r>
              <a:rPr lang="en-US" sz="1400" b="0" dirty="0">
                <a:solidFill>
                  <a:schemeClr val="tx2"/>
                </a:solidFill>
              </a:rPr>
              <a:t>with a brim for shade</a:t>
            </a:r>
          </a:p>
          <a:p>
            <a:pPr lvl="1">
              <a:buFont typeface="Wingdings" panose="05000000000000000000" pitchFamily="2" charset="2"/>
              <a:buChar char="q"/>
            </a:pPr>
            <a:r>
              <a:rPr lang="en-US" sz="1400" b="0" dirty="0" smtClean="0">
                <a:solidFill>
                  <a:schemeClr val="tx2"/>
                </a:solidFill>
              </a:rPr>
              <a:t>Bandanna</a:t>
            </a:r>
            <a:endParaRPr lang="en-US" sz="1400" b="0" dirty="0">
              <a:solidFill>
                <a:schemeClr val="tx2"/>
              </a:solidFill>
            </a:endParaRPr>
          </a:p>
          <a:p>
            <a:pPr lvl="1">
              <a:buFont typeface="Wingdings" panose="05000000000000000000" pitchFamily="2" charset="2"/>
              <a:buChar char="q"/>
            </a:pPr>
            <a:r>
              <a:rPr lang="en-US" sz="1400" b="0" dirty="0" smtClean="0">
                <a:solidFill>
                  <a:schemeClr val="tx2"/>
                </a:solidFill>
              </a:rPr>
              <a:t>Rain </a:t>
            </a:r>
            <a:r>
              <a:rPr lang="en-US" sz="1400" b="0" dirty="0">
                <a:solidFill>
                  <a:schemeClr val="tx2"/>
                </a:solidFill>
              </a:rPr>
              <a:t>gear (</a:t>
            </a:r>
            <a:r>
              <a:rPr lang="en-US" sz="1400" b="0" dirty="0" smtClean="0">
                <a:solidFill>
                  <a:schemeClr val="tx2"/>
                </a:solidFill>
              </a:rPr>
              <a:t>poncho or </a:t>
            </a:r>
            <a:r>
              <a:rPr lang="en-US" sz="1400" b="0" dirty="0">
                <a:solidFill>
                  <a:schemeClr val="tx2"/>
                </a:solidFill>
              </a:rPr>
              <a:t>parka, </a:t>
            </a:r>
            <a:r>
              <a:rPr lang="en-US" sz="1400" b="0" dirty="0" smtClean="0">
                <a:solidFill>
                  <a:schemeClr val="tx2"/>
                </a:solidFill>
              </a:rPr>
              <a:t>pants)</a:t>
            </a:r>
            <a:endParaRPr lang="en-US" sz="1400" b="0"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412776"/>
            <a:ext cx="3413884" cy="2664296"/>
          </a:xfrm>
          <a:prstGeom prst="rect">
            <a:avLst/>
          </a:prstGeom>
        </p:spPr>
      </p:pic>
    </p:spTree>
    <p:extLst>
      <p:ext uri="{BB962C8B-B14F-4D97-AF65-F5344CB8AC3E}">
        <p14:creationId xmlns:p14="http://schemas.microsoft.com/office/powerpoint/2010/main" val="9137873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Clothing and Equipment Lists</a:t>
            </a:r>
            <a:endParaRPr lang="en-US" dirty="0">
              <a:solidFill>
                <a:schemeClr val="tx2"/>
              </a:solidFill>
            </a:endParaRPr>
          </a:p>
        </p:txBody>
      </p:sp>
      <p:sp>
        <p:nvSpPr>
          <p:cNvPr id="114691" name="Rectangle 3"/>
          <p:cNvSpPr>
            <a:spLocks noGrp="1" noChangeArrowheads="1"/>
          </p:cNvSpPr>
          <p:nvPr>
            <p:ph type="body" idx="1"/>
          </p:nvPr>
        </p:nvSpPr>
        <p:spPr>
          <a:xfrm>
            <a:off x="1908175" y="981075"/>
            <a:ext cx="3815953" cy="5473700"/>
          </a:xfrm>
        </p:spPr>
        <p:txBody>
          <a:bodyPr/>
          <a:lstStyle/>
          <a:p>
            <a:r>
              <a:rPr lang="en-US" sz="1800" dirty="0">
                <a:solidFill>
                  <a:schemeClr val="tx2"/>
                </a:solidFill>
              </a:rPr>
              <a:t>Clothing </a:t>
            </a:r>
            <a:r>
              <a:rPr lang="en-US" sz="1800" dirty="0" smtClean="0">
                <a:solidFill>
                  <a:schemeClr val="tx2"/>
                </a:solidFill>
              </a:rPr>
              <a:t>for Cold-Weather </a:t>
            </a:r>
            <a:r>
              <a:rPr lang="en-US" sz="1800" dirty="0" smtClean="0">
                <a:solidFill>
                  <a:schemeClr val="tx2"/>
                </a:solidFill>
              </a:rPr>
              <a:t>Hiking (Dress in Layers)</a:t>
            </a:r>
            <a:endParaRPr lang="en-US" sz="1800" dirty="0">
              <a:solidFill>
                <a:schemeClr val="tx2"/>
              </a:solidFill>
            </a:endParaRPr>
          </a:p>
          <a:p>
            <a:pPr lvl="1">
              <a:buFont typeface="Wingdings" panose="05000000000000000000" pitchFamily="2" charset="2"/>
              <a:buChar char="q"/>
            </a:pPr>
            <a:r>
              <a:rPr lang="en-US" sz="1400" b="0" dirty="0" smtClean="0">
                <a:solidFill>
                  <a:schemeClr val="tx2"/>
                </a:solidFill>
              </a:rPr>
              <a:t>Long-sleeved </a:t>
            </a:r>
            <a:r>
              <a:rPr lang="en-US" sz="1400" b="0" dirty="0">
                <a:solidFill>
                  <a:schemeClr val="tx2"/>
                </a:solidFill>
              </a:rPr>
              <a:t>shirt</a:t>
            </a:r>
          </a:p>
          <a:p>
            <a:pPr lvl="1">
              <a:buFont typeface="Wingdings" panose="05000000000000000000" pitchFamily="2" charset="2"/>
              <a:buChar char="q"/>
            </a:pPr>
            <a:r>
              <a:rPr lang="en-US" sz="1400" b="0" dirty="0" smtClean="0">
                <a:solidFill>
                  <a:schemeClr val="tx2"/>
                </a:solidFill>
              </a:rPr>
              <a:t>Long </a:t>
            </a:r>
            <a:r>
              <a:rPr lang="en-US" sz="1400" b="0" dirty="0">
                <a:solidFill>
                  <a:schemeClr val="tx2"/>
                </a:solidFill>
              </a:rPr>
              <a:t>pants (fleece or wool)</a:t>
            </a:r>
          </a:p>
          <a:p>
            <a:pPr lvl="1">
              <a:buFont typeface="Wingdings" panose="05000000000000000000" pitchFamily="2" charset="2"/>
              <a:buChar char="q"/>
            </a:pPr>
            <a:r>
              <a:rPr lang="en-US" sz="1400" b="0" dirty="0" smtClean="0">
                <a:solidFill>
                  <a:schemeClr val="tx2"/>
                </a:solidFill>
              </a:rPr>
              <a:t>Sweater </a:t>
            </a:r>
            <a:r>
              <a:rPr lang="en-US" sz="1400" b="0" dirty="0">
                <a:solidFill>
                  <a:schemeClr val="tx2"/>
                </a:solidFill>
              </a:rPr>
              <a:t>(fleece or wool)</a:t>
            </a:r>
          </a:p>
          <a:p>
            <a:pPr lvl="1">
              <a:buFont typeface="Wingdings" panose="05000000000000000000" pitchFamily="2" charset="2"/>
              <a:buChar char="q"/>
            </a:pPr>
            <a:r>
              <a:rPr lang="en-US" sz="1400" b="0" dirty="0" smtClean="0">
                <a:solidFill>
                  <a:schemeClr val="tx2"/>
                </a:solidFill>
              </a:rPr>
              <a:t>Long </a:t>
            </a:r>
            <a:r>
              <a:rPr lang="en-US" sz="1400" b="0" dirty="0">
                <a:solidFill>
                  <a:schemeClr val="tx2"/>
                </a:solidFill>
              </a:rPr>
              <a:t>underwear (polypropylene)</a:t>
            </a:r>
          </a:p>
          <a:p>
            <a:pPr lvl="1">
              <a:buFont typeface="Wingdings" panose="05000000000000000000" pitchFamily="2" charset="2"/>
              <a:buChar char="q"/>
            </a:pPr>
            <a:r>
              <a:rPr lang="en-US" sz="1400" b="0" dirty="0" smtClean="0">
                <a:solidFill>
                  <a:schemeClr val="tx2"/>
                </a:solidFill>
              </a:rPr>
              <a:t>Sturdy </a:t>
            </a:r>
            <a:r>
              <a:rPr lang="en-US" sz="1400" b="0" dirty="0">
                <a:solidFill>
                  <a:schemeClr val="tx2"/>
                </a:solidFill>
              </a:rPr>
              <a:t>shoes or hiking boots</a:t>
            </a:r>
          </a:p>
          <a:p>
            <a:pPr lvl="1">
              <a:buFont typeface="Wingdings" panose="05000000000000000000" pitchFamily="2" charset="2"/>
              <a:buChar char="q"/>
            </a:pPr>
            <a:r>
              <a:rPr lang="en-US" sz="1400" b="0" dirty="0" smtClean="0">
                <a:solidFill>
                  <a:schemeClr val="tx2"/>
                </a:solidFill>
              </a:rPr>
              <a:t>Socks </a:t>
            </a:r>
            <a:r>
              <a:rPr lang="en-US" sz="1400" b="0" dirty="0">
                <a:solidFill>
                  <a:schemeClr val="tx2"/>
                </a:solidFill>
              </a:rPr>
              <a:t>(wool </a:t>
            </a:r>
            <a:r>
              <a:rPr lang="en-US" sz="1400" b="0" dirty="0" smtClean="0">
                <a:solidFill>
                  <a:schemeClr val="tx2"/>
                </a:solidFill>
              </a:rPr>
              <a:t>or synthetic </a:t>
            </a:r>
            <a:r>
              <a:rPr lang="en-US" sz="1400" b="0" dirty="0">
                <a:solidFill>
                  <a:schemeClr val="tx2"/>
                </a:solidFill>
              </a:rPr>
              <a:t>blend)</a:t>
            </a:r>
          </a:p>
          <a:p>
            <a:pPr lvl="1">
              <a:buFont typeface="Wingdings" panose="05000000000000000000" pitchFamily="2" charset="2"/>
              <a:buChar char="q"/>
            </a:pPr>
            <a:r>
              <a:rPr lang="en-US" sz="1400" b="0" dirty="0" smtClean="0">
                <a:solidFill>
                  <a:schemeClr val="tx2"/>
                </a:solidFill>
              </a:rPr>
              <a:t>Warm </a:t>
            </a:r>
            <a:r>
              <a:rPr lang="en-US" sz="1400" b="0" dirty="0">
                <a:solidFill>
                  <a:schemeClr val="tx2"/>
                </a:solidFill>
              </a:rPr>
              <a:t>hooded </a:t>
            </a:r>
            <a:r>
              <a:rPr lang="en-US" sz="1400" b="0" dirty="0" smtClean="0">
                <a:solidFill>
                  <a:schemeClr val="tx2"/>
                </a:solidFill>
              </a:rPr>
              <a:t>parka or </a:t>
            </a:r>
            <a:r>
              <a:rPr lang="en-US" sz="1400" b="0" dirty="0">
                <a:solidFill>
                  <a:schemeClr val="tx2"/>
                </a:solidFill>
              </a:rPr>
              <a:t>jacket</a:t>
            </a:r>
          </a:p>
          <a:p>
            <a:pPr lvl="1">
              <a:buFont typeface="Wingdings" panose="05000000000000000000" pitchFamily="2" charset="2"/>
              <a:buChar char="q"/>
            </a:pPr>
            <a:r>
              <a:rPr lang="en-US" sz="1400" b="0" dirty="0" smtClean="0">
                <a:solidFill>
                  <a:schemeClr val="tx2"/>
                </a:solidFill>
              </a:rPr>
              <a:t>Stocking </a:t>
            </a:r>
            <a:r>
              <a:rPr lang="en-US" sz="1400" b="0" dirty="0">
                <a:solidFill>
                  <a:schemeClr val="tx2"/>
                </a:solidFill>
              </a:rPr>
              <a:t>hat (</a:t>
            </a:r>
            <a:r>
              <a:rPr lang="en-US" sz="1400" b="0" dirty="0" smtClean="0">
                <a:solidFill>
                  <a:schemeClr val="tx2"/>
                </a:solidFill>
              </a:rPr>
              <a:t>fleece or </a:t>
            </a:r>
            <a:r>
              <a:rPr lang="en-US" sz="1400" b="0" dirty="0">
                <a:solidFill>
                  <a:schemeClr val="tx2"/>
                </a:solidFill>
              </a:rPr>
              <a:t>wool)</a:t>
            </a:r>
          </a:p>
          <a:p>
            <a:pPr lvl="1">
              <a:buFont typeface="Wingdings" panose="05000000000000000000" pitchFamily="2" charset="2"/>
              <a:buChar char="q"/>
            </a:pPr>
            <a:r>
              <a:rPr lang="en-US" sz="1400" b="0" dirty="0" smtClean="0">
                <a:solidFill>
                  <a:schemeClr val="tx2"/>
                </a:solidFill>
              </a:rPr>
              <a:t>Mittens </a:t>
            </a:r>
            <a:r>
              <a:rPr lang="en-US" sz="1400" b="0" dirty="0">
                <a:solidFill>
                  <a:schemeClr val="tx2"/>
                </a:solidFill>
              </a:rPr>
              <a:t>or </a:t>
            </a:r>
            <a:r>
              <a:rPr lang="en-US" sz="1400" b="0" dirty="0" smtClean="0">
                <a:solidFill>
                  <a:schemeClr val="tx2"/>
                </a:solidFill>
              </a:rPr>
              <a:t>gloves (fleece </a:t>
            </a:r>
            <a:r>
              <a:rPr lang="en-US" sz="1400" b="0" dirty="0">
                <a:solidFill>
                  <a:schemeClr val="tx2"/>
                </a:solidFill>
              </a:rPr>
              <a:t>or wool) </a:t>
            </a:r>
            <a:r>
              <a:rPr lang="en-US" sz="1400" b="0" dirty="0" smtClean="0">
                <a:solidFill>
                  <a:schemeClr val="tx2"/>
                </a:solidFill>
              </a:rPr>
              <a:t>with water-resistant </a:t>
            </a:r>
            <a:r>
              <a:rPr lang="en-US" sz="1400" b="0" dirty="0">
                <a:solidFill>
                  <a:schemeClr val="tx2"/>
                </a:solidFill>
              </a:rPr>
              <a:t>shells</a:t>
            </a:r>
          </a:p>
          <a:p>
            <a:pPr lvl="1">
              <a:buFont typeface="Wingdings" panose="05000000000000000000" pitchFamily="2" charset="2"/>
              <a:buChar char="q"/>
            </a:pPr>
            <a:r>
              <a:rPr lang="en-US" sz="1400" b="0" dirty="0" smtClean="0">
                <a:solidFill>
                  <a:schemeClr val="tx2"/>
                </a:solidFill>
              </a:rPr>
              <a:t>Bandannas</a:t>
            </a:r>
            <a:endParaRPr lang="en-US" sz="1400" b="0" dirty="0">
              <a:solidFill>
                <a:schemeClr val="tx2"/>
              </a:solidFill>
            </a:endParaRPr>
          </a:p>
        </p:txBody>
      </p:sp>
      <p:pic>
        <p:nvPicPr>
          <p:cNvPr id="4" name="Picture 3"/>
          <p:cNvPicPr>
            <a:picLocks noChangeAspect="1"/>
          </p:cNvPicPr>
          <p:nvPr/>
        </p:nvPicPr>
        <p:blipFill>
          <a:blip r:embed="rId3"/>
          <a:stretch>
            <a:fillRect/>
          </a:stretch>
        </p:blipFill>
        <p:spPr>
          <a:xfrm>
            <a:off x="5436394" y="981075"/>
            <a:ext cx="3670014" cy="3092251"/>
          </a:xfrm>
          <a:prstGeom prst="rect">
            <a:avLst/>
          </a:prstGeom>
        </p:spPr>
      </p:pic>
    </p:spTree>
    <p:extLst>
      <p:ext uri="{BB962C8B-B14F-4D97-AF65-F5344CB8AC3E}">
        <p14:creationId xmlns:p14="http://schemas.microsoft.com/office/powerpoint/2010/main" val="4139276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Clothing and Equipment Lists</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a:solidFill>
                  <a:schemeClr val="tx2"/>
                </a:solidFill>
              </a:rPr>
              <a:t>The Outdoor Essentials</a:t>
            </a:r>
          </a:p>
          <a:p>
            <a:pPr lvl="1">
              <a:buFont typeface="Wingdings" panose="05000000000000000000" pitchFamily="2" charset="2"/>
              <a:buChar char="q"/>
            </a:pPr>
            <a:r>
              <a:rPr lang="en-US" sz="1400" b="0" dirty="0" smtClean="0">
                <a:solidFill>
                  <a:schemeClr val="tx2"/>
                </a:solidFill>
              </a:rPr>
              <a:t>Pocketknife</a:t>
            </a:r>
            <a:endParaRPr lang="en-US" sz="1400" b="0" dirty="0">
              <a:solidFill>
                <a:schemeClr val="tx2"/>
              </a:solidFill>
            </a:endParaRPr>
          </a:p>
          <a:p>
            <a:pPr lvl="1">
              <a:buFont typeface="Wingdings" panose="05000000000000000000" pitchFamily="2" charset="2"/>
              <a:buChar char="q"/>
            </a:pPr>
            <a:r>
              <a:rPr lang="en-US" sz="1400" b="0" dirty="0" smtClean="0">
                <a:solidFill>
                  <a:schemeClr val="tx2"/>
                </a:solidFill>
              </a:rPr>
              <a:t>First-aid </a:t>
            </a:r>
            <a:r>
              <a:rPr lang="en-US" sz="1400" b="0" dirty="0">
                <a:solidFill>
                  <a:schemeClr val="tx2"/>
                </a:solidFill>
              </a:rPr>
              <a:t>kit</a:t>
            </a:r>
          </a:p>
          <a:p>
            <a:pPr lvl="1">
              <a:buFont typeface="Wingdings" panose="05000000000000000000" pitchFamily="2" charset="2"/>
              <a:buChar char="q"/>
            </a:pPr>
            <a:r>
              <a:rPr lang="en-US" sz="1400" b="0" dirty="0" smtClean="0">
                <a:solidFill>
                  <a:schemeClr val="tx2"/>
                </a:solidFill>
              </a:rPr>
              <a:t>Extra </a:t>
            </a:r>
            <a:r>
              <a:rPr lang="en-US" sz="1400" b="0" dirty="0">
                <a:solidFill>
                  <a:schemeClr val="tx2"/>
                </a:solidFill>
              </a:rPr>
              <a:t>clothing</a:t>
            </a:r>
          </a:p>
          <a:p>
            <a:pPr lvl="1">
              <a:buFont typeface="Wingdings" panose="05000000000000000000" pitchFamily="2" charset="2"/>
              <a:buChar char="q"/>
            </a:pPr>
            <a:r>
              <a:rPr lang="en-US" sz="1400" b="0" dirty="0" smtClean="0">
                <a:solidFill>
                  <a:schemeClr val="tx2"/>
                </a:solidFill>
              </a:rPr>
              <a:t>Rain </a:t>
            </a:r>
            <a:r>
              <a:rPr lang="en-US" sz="1400" b="0" dirty="0">
                <a:solidFill>
                  <a:schemeClr val="tx2"/>
                </a:solidFill>
              </a:rPr>
              <a:t>gear</a:t>
            </a:r>
          </a:p>
          <a:p>
            <a:pPr lvl="1">
              <a:buFont typeface="Wingdings" panose="05000000000000000000" pitchFamily="2" charset="2"/>
              <a:buChar char="q"/>
            </a:pPr>
            <a:r>
              <a:rPr lang="en-US" sz="1400" b="0" dirty="0" smtClean="0">
                <a:solidFill>
                  <a:schemeClr val="tx2"/>
                </a:solidFill>
              </a:rPr>
              <a:t>Water </a:t>
            </a:r>
            <a:r>
              <a:rPr lang="en-US" sz="1400" b="0" dirty="0">
                <a:solidFill>
                  <a:schemeClr val="tx2"/>
                </a:solidFill>
              </a:rPr>
              <a:t>bottle</a:t>
            </a:r>
          </a:p>
          <a:p>
            <a:pPr lvl="1">
              <a:buFont typeface="Wingdings" panose="05000000000000000000" pitchFamily="2" charset="2"/>
              <a:buChar char="q"/>
            </a:pPr>
            <a:r>
              <a:rPr lang="en-US" sz="1400" b="0" dirty="0" smtClean="0">
                <a:solidFill>
                  <a:schemeClr val="tx2"/>
                </a:solidFill>
              </a:rPr>
              <a:t>Flashlight</a:t>
            </a:r>
            <a:endParaRPr lang="en-US" sz="1400" b="0" dirty="0">
              <a:solidFill>
                <a:schemeClr val="tx2"/>
              </a:solidFill>
            </a:endParaRPr>
          </a:p>
          <a:p>
            <a:pPr lvl="1">
              <a:buFont typeface="Wingdings" panose="05000000000000000000" pitchFamily="2" charset="2"/>
              <a:buChar char="q"/>
            </a:pPr>
            <a:r>
              <a:rPr lang="en-US" sz="1400" b="0" dirty="0" smtClean="0">
                <a:solidFill>
                  <a:schemeClr val="tx2"/>
                </a:solidFill>
              </a:rPr>
              <a:t>Trail </a:t>
            </a:r>
            <a:r>
              <a:rPr lang="en-US" sz="1400" b="0" dirty="0">
                <a:solidFill>
                  <a:schemeClr val="tx2"/>
                </a:solidFill>
              </a:rPr>
              <a:t>food</a:t>
            </a:r>
          </a:p>
          <a:p>
            <a:pPr lvl="1">
              <a:buFont typeface="Wingdings" panose="05000000000000000000" pitchFamily="2" charset="2"/>
              <a:buChar char="q"/>
            </a:pPr>
            <a:r>
              <a:rPr lang="en-US" sz="1400" b="0" dirty="0" smtClean="0">
                <a:solidFill>
                  <a:schemeClr val="tx2"/>
                </a:solidFill>
              </a:rPr>
              <a:t>Matches </a:t>
            </a:r>
            <a:r>
              <a:rPr lang="en-US" sz="1400" b="0" dirty="0">
                <a:solidFill>
                  <a:schemeClr val="tx2"/>
                </a:solidFill>
              </a:rPr>
              <a:t>and fire starters</a:t>
            </a:r>
          </a:p>
          <a:p>
            <a:pPr lvl="1">
              <a:buFont typeface="Wingdings" panose="05000000000000000000" pitchFamily="2" charset="2"/>
              <a:buChar char="q"/>
            </a:pPr>
            <a:r>
              <a:rPr lang="en-US" sz="1400" b="0" dirty="0" smtClean="0">
                <a:solidFill>
                  <a:schemeClr val="tx2"/>
                </a:solidFill>
              </a:rPr>
              <a:t>Sun </a:t>
            </a:r>
            <a:r>
              <a:rPr lang="en-US" sz="1400" b="0" dirty="0">
                <a:solidFill>
                  <a:schemeClr val="tx2"/>
                </a:solidFill>
              </a:rPr>
              <a:t>protection</a:t>
            </a:r>
          </a:p>
          <a:p>
            <a:pPr lvl="1">
              <a:buFont typeface="Wingdings" panose="05000000000000000000" pitchFamily="2" charset="2"/>
              <a:buChar char="q"/>
            </a:pPr>
            <a:r>
              <a:rPr lang="en-US" sz="1400" b="0" dirty="0" smtClean="0">
                <a:solidFill>
                  <a:schemeClr val="tx2"/>
                </a:solidFill>
              </a:rPr>
              <a:t>Map </a:t>
            </a:r>
            <a:r>
              <a:rPr lang="en-US" sz="1400" b="0" dirty="0">
                <a:solidFill>
                  <a:schemeClr val="tx2"/>
                </a:solidFill>
              </a:rPr>
              <a:t>and compass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6759" y="1052737"/>
            <a:ext cx="3967854" cy="2232248"/>
          </a:xfrm>
          <a:prstGeom prst="rect">
            <a:avLst/>
          </a:prstGeom>
        </p:spPr>
      </p:pic>
    </p:spTree>
    <p:extLst>
      <p:ext uri="{BB962C8B-B14F-4D97-AF65-F5344CB8AC3E}">
        <p14:creationId xmlns:p14="http://schemas.microsoft.com/office/powerpoint/2010/main" val="367025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Clothing and Equipment Lists</a:t>
            </a:r>
            <a:endParaRPr lang="en-US" dirty="0">
              <a:solidFill>
                <a:schemeClr val="tx2"/>
              </a:solidFill>
            </a:endParaRPr>
          </a:p>
        </p:txBody>
      </p:sp>
      <p:sp>
        <p:nvSpPr>
          <p:cNvPr id="114691" name="Rectangle 3"/>
          <p:cNvSpPr>
            <a:spLocks noGrp="1" noChangeArrowheads="1"/>
          </p:cNvSpPr>
          <p:nvPr>
            <p:ph type="body" idx="1"/>
          </p:nvPr>
        </p:nvSpPr>
        <p:spPr>
          <a:xfrm>
            <a:off x="1908175" y="981075"/>
            <a:ext cx="3599929" cy="5473700"/>
          </a:xfrm>
        </p:spPr>
        <p:txBody>
          <a:bodyPr/>
          <a:lstStyle/>
          <a:p>
            <a:r>
              <a:rPr lang="en-US" sz="1800" b="1" dirty="0" smtClean="0">
                <a:solidFill>
                  <a:schemeClr val="tx2"/>
                </a:solidFill>
              </a:rPr>
              <a:t>Pack – </a:t>
            </a:r>
            <a:r>
              <a:rPr lang="en-US" sz="1800" dirty="0" smtClean="0">
                <a:solidFill>
                  <a:schemeClr val="tx2"/>
                </a:solidFill>
              </a:rPr>
              <a:t>A </a:t>
            </a:r>
            <a:r>
              <a:rPr lang="en-US" sz="1800" dirty="0">
                <a:solidFill>
                  <a:schemeClr val="tx2"/>
                </a:solidFill>
              </a:rPr>
              <a:t>fanny pack or day pack will </a:t>
            </a:r>
            <a:r>
              <a:rPr lang="en-US" sz="1800" dirty="0" smtClean="0">
                <a:solidFill>
                  <a:schemeClr val="tx2"/>
                </a:solidFill>
              </a:rPr>
              <a:t>hold everything </a:t>
            </a:r>
            <a:r>
              <a:rPr lang="en-US" sz="1800" dirty="0">
                <a:solidFill>
                  <a:schemeClr val="tx2"/>
                </a:solidFill>
              </a:rPr>
              <a:t>you need during a </a:t>
            </a:r>
            <a:r>
              <a:rPr lang="en-US" sz="1800" dirty="0" smtClean="0">
                <a:solidFill>
                  <a:schemeClr val="tx2"/>
                </a:solidFill>
              </a:rPr>
              <a:t>hike. If </a:t>
            </a:r>
            <a:r>
              <a:rPr lang="en-US" sz="1800" dirty="0">
                <a:solidFill>
                  <a:schemeClr val="tx2"/>
                </a:solidFill>
              </a:rPr>
              <a:t>you use a small pack to carry </a:t>
            </a:r>
            <a:r>
              <a:rPr lang="en-US" sz="1800" dirty="0" smtClean="0">
                <a:solidFill>
                  <a:schemeClr val="tx2"/>
                </a:solidFill>
              </a:rPr>
              <a:t>your books </a:t>
            </a:r>
            <a:r>
              <a:rPr lang="en-US" sz="1800" dirty="0">
                <a:solidFill>
                  <a:schemeClr val="tx2"/>
                </a:solidFill>
              </a:rPr>
              <a:t>to school, it will probably </a:t>
            </a:r>
            <a:r>
              <a:rPr lang="en-US" sz="1800" dirty="0" smtClean="0">
                <a:solidFill>
                  <a:schemeClr val="tx2"/>
                </a:solidFill>
              </a:rPr>
              <a:t>be fine </a:t>
            </a:r>
            <a:r>
              <a:rPr lang="en-US" sz="1800" dirty="0">
                <a:solidFill>
                  <a:schemeClr val="tx2"/>
                </a:solidFill>
              </a:rPr>
              <a:t>to use for hiking, too</a:t>
            </a:r>
            <a:r>
              <a:rPr lang="en-US" sz="1800" dirty="0" smtClean="0">
                <a:solidFill>
                  <a:schemeClr val="tx2"/>
                </a:solidFill>
              </a:rPr>
              <a:t>.</a:t>
            </a:r>
          </a:p>
          <a:p>
            <a:r>
              <a:rPr lang="en-US" sz="1800" b="1" dirty="0">
                <a:solidFill>
                  <a:schemeClr val="tx2"/>
                </a:solidFill>
              </a:rPr>
              <a:t>Sticks and Trekking </a:t>
            </a:r>
            <a:r>
              <a:rPr lang="en-US" sz="1800" b="1" dirty="0" smtClean="0">
                <a:solidFill>
                  <a:schemeClr val="tx2"/>
                </a:solidFill>
              </a:rPr>
              <a:t>Poles – </a:t>
            </a:r>
            <a:r>
              <a:rPr lang="en-US" sz="1800" dirty="0" smtClean="0">
                <a:solidFill>
                  <a:schemeClr val="tx2"/>
                </a:solidFill>
              </a:rPr>
              <a:t>A hiking stick </a:t>
            </a:r>
            <a:r>
              <a:rPr lang="en-US" sz="1800" dirty="0">
                <a:solidFill>
                  <a:schemeClr val="tx2"/>
                </a:solidFill>
              </a:rPr>
              <a:t>can add rhythm and balance to your </a:t>
            </a:r>
            <a:r>
              <a:rPr lang="en-US" sz="1800" dirty="0" smtClean="0">
                <a:solidFill>
                  <a:schemeClr val="tx2"/>
                </a:solidFill>
              </a:rPr>
              <a:t>stride. Use </a:t>
            </a:r>
            <a:r>
              <a:rPr lang="en-US" sz="1800" dirty="0">
                <a:solidFill>
                  <a:schemeClr val="tx2"/>
                </a:solidFill>
              </a:rPr>
              <a:t>it to measure the depth of a stream and </a:t>
            </a:r>
            <a:r>
              <a:rPr lang="en-US" sz="1800" dirty="0" smtClean="0">
                <a:solidFill>
                  <a:schemeClr val="tx2"/>
                </a:solidFill>
              </a:rPr>
              <a:t>to help </a:t>
            </a:r>
            <a:r>
              <a:rPr lang="en-US" sz="1800" dirty="0">
                <a:solidFill>
                  <a:schemeClr val="tx2"/>
                </a:solidFill>
              </a:rPr>
              <a:t>maintain better </a:t>
            </a:r>
            <a:r>
              <a:rPr lang="en-US" sz="1800" dirty="0" smtClean="0">
                <a:solidFill>
                  <a:schemeClr val="tx2"/>
                </a:solidFill>
              </a:rPr>
              <a:t>balance. A </a:t>
            </a:r>
            <a:r>
              <a:rPr lang="en-US" sz="1800" dirty="0">
                <a:solidFill>
                  <a:schemeClr val="tx2"/>
                </a:solidFill>
              </a:rPr>
              <a:t>pair of trekking poles has the </a:t>
            </a:r>
            <a:r>
              <a:rPr lang="en-US" sz="1800" dirty="0" smtClean="0">
                <a:solidFill>
                  <a:schemeClr val="tx2"/>
                </a:solidFill>
              </a:rPr>
              <a:t>effect of </a:t>
            </a:r>
            <a:r>
              <a:rPr lang="en-US" sz="1800" dirty="0">
                <a:solidFill>
                  <a:schemeClr val="tx2"/>
                </a:solidFill>
              </a:rPr>
              <a:t>putting a hiking stick in each of </a:t>
            </a:r>
            <a:r>
              <a:rPr lang="en-US" sz="1800" dirty="0" smtClean="0">
                <a:solidFill>
                  <a:schemeClr val="tx2"/>
                </a:solidFill>
              </a:rPr>
              <a:t>your hands</a:t>
            </a:r>
            <a:r>
              <a:rPr lang="en-US" sz="1800" dirty="0">
                <a:solidFill>
                  <a:schemeClr val="tx2"/>
                </a:solidFill>
              </a:rPr>
              <a:t>. They are a great aid to </a:t>
            </a:r>
            <a:r>
              <a:rPr lang="en-US" sz="1800" dirty="0" smtClean="0">
                <a:solidFill>
                  <a:schemeClr val="tx2"/>
                </a:solidFill>
              </a:rPr>
              <a:t>balance, especially </a:t>
            </a:r>
            <a:r>
              <a:rPr lang="en-US" sz="1800" dirty="0">
                <a:solidFill>
                  <a:schemeClr val="tx2"/>
                </a:solidFill>
              </a:rPr>
              <a:t>over rough ground, on </a:t>
            </a:r>
            <a:r>
              <a:rPr lang="en-US" sz="1800" dirty="0" smtClean="0">
                <a:solidFill>
                  <a:schemeClr val="tx2"/>
                </a:solidFill>
              </a:rPr>
              <a:t>snow, or </a:t>
            </a:r>
            <a:r>
              <a:rPr lang="en-US" sz="1800" dirty="0">
                <a:solidFill>
                  <a:schemeClr val="tx2"/>
                </a:solidFill>
              </a:rPr>
              <a:t>when you are tired. </a:t>
            </a:r>
            <a:endParaRPr lang="en-US" sz="1800" dirty="0" smtClean="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1052736"/>
            <a:ext cx="3135086" cy="2090057"/>
          </a:xfrm>
          <a:prstGeom prst="rect">
            <a:avLst/>
          </a:prstGeom>
        </p:spPr>
      </p:pic>
      <p:pic>
        <p:nvPicPr>
          <p:cNvPr id="4" name="Picture 3"/>
          <p:cNvPicPr>
            <a:picLocks noChangeAspect="1"/>
          </p:cNvPicPr>
          <p:nvPr/>
        </p:nvPicPr>
        <p:blipFill>
          <a:blip r:embed="rId4"/>
          <a:stretch>
            <a:fillRect/>
          </a:stretch>
        </p:blipFill>
        <p:spPr>
          <a:xfrm>
            <a:off x="5724128" y="3282716"/>
            <a:ext cx="3135086" cy="2351315"/>
          </a:xfrm>
          <a:prstGeom prst="rect">
            <a:avLst/>
          </a:prstGeom>
        </p:spPr>
      </p:pic>
    </p:spTree>
    <p:extLst>
      <p:ext uri="{BB962C8B-B14F-4D97-AF65-F5344CB8AC3E}">
        <p14:creationId xmlns:p14="http://schemas.microsoft.com/office/powerpoint/2010/main" val="16335944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Food</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smtClean="0">
                <a:solidFill>
                  <a:schemeClr val="tx2"/>
                </a:solidFill>
              </a:rPr>
              <a:t>Hiking </a:t>
            </a:r>
            <a:r>
              <a:rPr lang="en-US" sz="1800" dirty="0">
                <a:solidFill>
                  <a:schemeClr val="tx2"/>
                </a:solidFill>
              </a:rPr>
              <a:t>burns energy. </a:t>
            </a:r>
            <a:endParaRPr lang="en-US" sz="1800" dirty="0" smtClean="0">
              <a:solidFill>
                <a:schemeClr val="tx2"/>
              </a:solidFill>
            </a:endParaRPr>
          </a:p>
          <a:p>
            <a:r>
              <a:rPr lang="en-US" sz="1800" dirty="0" smtClean="0">
                <a:solidFill>
                  <a:schemeClr val="tx2"/>
                </a:solidFill>
              </a:rPr>
              <a:t>Keep </a:t>
            </a:r>
            <a:r>
              <a:rPr lang="en-US" sz="1800" dirty="0">
                <a:solidFill>
                  <a:schemeClr val="tx2"/>
                </a:solidFill>
              </a:rPr>
              <a:t>your body well-fueled by having a nutritious breakfast before a hike, and then carrying food that will provide the calories you need throughout the </a:t>
            </a:r>
            <a:r>
              <a:rPr lang="en-US" sz="1800" dirty="0" smtClean="0">
                <a:solidFill>
                  <a:schemeClr val="tx2"/>
                </a:solidFill>
              </a:rPr>
              <a:t>day.</a:t>
            </a:r>
          </a:p>
          <a:p>
            <a:r>
              <a:rPr lang="en-US" sz="1800" b="0" dirty="0" smtClean="0">
                <a:solidFill>
                  <a:schemeClr val="tx2"/>
                </a:solidFill>
              </a:rPr>
              <a:t>You may want to take a bag of trail mix to nibble on while you walk. </a:t>
            </a:r>
          </a:p>
          <a:p>
            <a:pPr lvl="1"/>
            <a:r>
              <a:rPr lang="en-US" sz="1400" b="0" dirty="0">
                <a:solidFill>
                  <a:schemeClr val="tx2"/>
                </a:solidFill>
              </a:rPr>
              <a:t>Granola is the choice of many hikers. </a:t>
            </a:r>
          </a:p>
          <a:p>
            <a:pPr lvl="1"/>
            <a:r>
              <a:rPr lang="en-US" sz="1400" b="0" dirty="0">
                <a:solidFill>
                  <a:schemeClr val="tx2"/>
                </a:solidFill>
              </a:rPr>
              <a:t>So is GORP—good old raisins and peanuts. </a:t>
            </a:r>
          </a:p>
          <a:p>
            <a:pPr lvl="1"/>
            <a:r>
              <a:rPr lang="en-US" sz="1400" b="0" dirty="0">
                <a:solidFill>
                  <a:schemeClr val="tx2"/>
                </a:solidFill>
              </a:rPr>
              <a:t>Apples, oranges, carrots, and bananas are fine snacks, too. </a:t>
            </a:r>
          </a:p>
          <a:p>
            <a:r>
              <a:rPr lang="en-US" sz="1800" b="0" dirty="0" smtClean="0">
                <a:solidFill>
                  <a:schemeClr val="tx2"/>
                </a:solidFill>
              </a:rPr>
              <a:t>A </a:t>
            </a:r>
            <a:r>
              <a:rPr lang="en-US" sz="1800" b="0" dirty="0">
                <a:solidFill>
                  <a:schemeClr val="tx2"/>
                </a:solidFill>
              </a:rPr>
              <a:t>solid lunch will see you through the middle of the day. </a:t>
            </a:r>
            <a:endParaRPr lang="en-US" sz="1800" b="0" dirty="0" smtClean="0">
              <a:solidFill>
                <a:schemeClr val="tx2"/>
              </a:solidFill>
            </a:endParaRPr>
          </a:p>
          <a:p>
            <a:r>
              <a:rPr lang="en-US" sz="1800" b="0" dirty="0" smtClean="0">
                <a:solidFill>
                  <a:schemeClr val="tx2"/>
                </a:solidFill>
              </a:rPr>
              <a:t>Sandwiches</a:t>
            </a:r>
            <a:r>
              <a:rPr lang="en-US" sz="1800" b="0" dirty="0">
                <a:solidFill>
                  <a:schemeClr val="tx2"/>
                </a:solidFill>
              </a:rPr>
              <a:t>, fruit, carrots, nuts, and raisins are all tasty. </a:t>
            </a:r>
            <a:endParaRPr lang="en-US" sz="1800" b="0" dirty="0" smtClean="0">
              <a:solidFill>
                <a:schemeClr val="tx2"/>
              </a:solidFill>
            </a:endParaRPr>
          </a:p>
          <a:p>
            <a:r>
              <a:rPr lang="en-US" sz="1800" b="0" dirty="0" smtClean="0">
                <a:solidFill>
                  <a:schemeClr val="tx2"/>
                </a:solidFill>
              </a:rPr>
              <a:t>Instead </a:t>
            </a:r>
            <a:r>
              <a:rPr lang="en-US" sz="1800" b="0" dirty="0">
                <a:solidFill>
                  <a:schemeClr val="tx2"/>
                </a:solidFill>
              </a:rPr>
              <a:t>of sandwiches, you might try crackers with cheese or peanut butter. </a:t>
            </a:r>
          </a:p>
          <a:p>
            <a:endParaRPr lang="en-US" sz="1800" b="0" dirty="0" smtClean="0">
              <a:solidFill>
                <a:schemeClr val="tx2"/>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5588" r="25588"/>
          <a:stretch/>
        </p:blipFill>
        <p:spPr>
          <a:xfrm rot="16200000">
            <a:off x="4649673" y="4309148"/>
            <a:ext cx="1882598" cy="2570573"/>
          </a:xfrm>
          <a:prstGeom prst="rect">
            <a:avLst/>
          </a:prstGeom>
        </p:spPr>
      </p:pic>
    </p:spTree>
    <p:extLst>
      <p:ext uri="{BB962C8B-B14F-4D97-AF65-F5344CB8AC3E}">
        <p14:creationId xmlns:p14="http://schemas.microsoft.com/office/powerpoint/2010/main" val="25077812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Water</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smtClean="0">
                <a:solidFill>
                  <a:schemeClr val="tx2"/>
                </a:solidFill>
              </a:rPr>
              <a:t>Water </a:t>
            </a:r>
            <a:r>
              <a:rPr lang="en-US" sz="1800" dirty="0">
                <a:solidFill>
                  <a:schemeClr val="tx2"/>
                </a:solidFill>
              </a:rPr>
              <a:t>is even more important to a hiker than food. </a:t>
            </a:r>
            <a:endParaRPr lang="en-US" sz="1800" dirty="0" smtClean="0">
              <a:solidFill>
                <a:schemeClr val="tx2"/>
              </a:solidFill>
            </a:endParaRPr>
          </a:p>
          <a:p>
            <a:r>
              <a:rPr lang="en-US" sz="1800" dirty="0" smtClean="0">
                <a:solidFill>
                  <a:schemeClr val="tx2"/>
                </a:solidFill>
              </a:rPr>
              <a:t>Fill </a:t>
            </a:r>
            <a:r>
              <a:rPr lang="en-US" sz="1800" dirty="0">
                <a:solidFill>
                  <a:schemeClr val="tx2"/>
                </a:solidFill>
              </a:rPr>
              <a:t>at least one water bottle before you start out, and sip from it often. </a:t>
            </a:r>
            <a:endParaRPr lang="en-US" sz="1800" dirty="0" smtClean="0">
              <a:solidFill>
                <a:schemeClr val="tx2"/>
              </a:solidFill>
            </a:endParaRPr>
          </a:p>
          <a:p>
            <a:r>
              <a:rPr lang="en-US" sz="1800" dirty="0" smtClean="0">
                <a:solidFill>
                  <a:schemeClr val="tx2"/>
                </a:solidFill>
              </a:rPr>
              <a:t>In </a:t>
            </a:r>
            <a:r>
              <a:rPr lang="en-US" sz="1800" dirty="0">
                <a:solidFill>
                  <a:schemeClr val="tx2"/>
                </a:solidFill>
              </a:rPr>
              <a:t>hot weather, you may need to carry several water containers. </a:t>
            </a:r>
            <a:endParaRPr lang="en-US" sz="1800" dirty="0" smtClean="0">
              <a:solidFill>
                <a:schemeClr val="tx2"/>
              </a:solidFill>
            </a:endParaRPr>
          </a:p>
          <a:p>
            <a:r>
              <a:rPr lang="en-US" sz="1800" dirty="0" smtClean="0">
                <a:solidFill>
                  <a:schemeClr val="tx2"/>
                </a:solidFill>
              </a:rPr>
              <a:t>Treat </a:t>
            </a:r>
            <a:r>
              <a:rPr lang="en-US" sz="1800" dirty="0">
                <a:solidFill>
                  <a:schemeClr val="tx2"/>
                </a:solidFill>
              </a:rPr>
              <a:t>any water taken from streams, lakes, or springs before you drink it.</a:t>
            </a:r>
          </a:p>
          <a:p>
            <a:endParaRPr lang="en-US"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538" y="3212976"/>
            <a:ext cx="4665712" cy="2523373"/>
          </a:xfrm>
          <a:prstGeom prst="rect">
            <a:avLst/>
          </a:prstGeom>
        </p:spPr>
      </p:pic>
    </p:spTree>
    <p:extLst>
      <p:ext uri="{BB962C8B-B14F-4D97-AF65-F5344CB8AC3E}">
        <p14:creationId xmlns:p14="http://schemas.microsoft.com/office/powerpoint/2010/main" val="3421642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Requirement 5</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pPr marL="0" indent="0">
              <a:buNone/>
            </a:pPr>
            <a:r>
              <a:rPr lang="en-US" sz="1800" dirty="0"/>
              <a:t>Take a hike of 20 continuous miles in one day following a hike plan you have prepared. You may stop for as many short rest periods as needed, as well as one meal, but not for an extended period (example: overnight). *</a:t>
            </a:r>
          </a:p>
          <a:p>
            <a:endParaRPr lang="en-US" dirty="0">
              <a:solidFill>
                <a:schemeClr val="tx2"/>
              </a:solidFill>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84629"/>
            <a:ext cx="820789" cy="828184"/>
          </a:xfrm>
          <a:prstGeom prst="rect">
            <a:avLst/>
          </a:prstGeom>
        </p:spPr>
      </p:pic>
    </p:spTree>
    <p:extLst>
      <p:ext uri="{BB962C8B-B14F-4D97-AF65-F5344CB8AC3E}">
        <p14:creationId xmlns:p14="http://schemas.microsoft.com/office/powerpoint/2010/main" val="288718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Hypothermia</a:t>
            </a:r>
          </a:p>
        </p:txBody>
      </p:sp>
      <p:sp>
        <p:nvSpPr>
          <p:cNvPr id="114691" name="Rectangle 3"/>
          <p:cNvSpPr>
            <a:spLocks noGrp="1" noChangeArrowheads="1"/>
          </p:cNvSpPr>
          <p:nvPr>
            <p:ph type="body" idx="1"/>
          </p:nvPr>
        </p:nvSpPr>
        <p:spPr>
          <a:xfrm>
            <a:off x="1908175" y="3789039"/>
            <a:ext cx="7056438" cy="2665735"/>
          </a:xfrm>
        </p:spPr>
        <p:txBody>
          <a:bodyPr/>
          <a:lstStyle/>
          <a:p>
            <a:pPr marL="257175" indent="-257175">
              <a:buFont typeface="Arial" panose="020B0604020202020204" pitchFamily="34" charset="0"/>
              <a:buChar char="•"/>
            </a:pPr>
            <a:r>
              <a:rPr lang="en-US" sz="1800" dirty="0">
                <a:solidFill>
                  <a:schemeClr val="tx2"/>
                </a:solidFill>
                <a:cs typeface="Arial" panose="020B0604020202020204" pitchFamily="34" charset="0"/>
              </a:rPr>
              <a:t>Occurs when body cannot make heat as fast as it loses it.</a:t>
            </a:r>
          </a:p>
          <a:p>
            <a:pPr marL="257175" indent="-257175">
              <a:buFont typeface="Arial" panose="020B0604020202020204" pitchFamily="34" charset="0"/>
              <a:buChar char="•"/>
            </a:pPr>
            <a:r>
              <a:rPr lang="en-US" sz="1800" dirty="0">
                <a:solidFill>
                  <a:schemeClr val="tx2"/>
                </a:solidFill>
                <a:cs typeface="Arial" panose="020B0604020202020204" pitchFamily="34" charset="0"/>
              </a:rPr>
              <a:t>Internal body temperature drops below 95</a:t>
            </a:r>
            <a:r>
              <a:rPr lang="en-US" sz="1800" baseline="30000" dirty="0">
                <a:solidFill>
                  <a:schemeClr val="tx2"/>
                </a:solidFill>
                <a:cs typeface="Arial" panose="020B0604020202020204" pitchFamily="34" charset="0"/>
              </a:rPr>
              <a:t>o</a:t>
            </a:r>
            <a:r>
              <a:rPr lang="en-US" sz="1800" dirty="0">
                <a:solidFill>
                  <a:schemeClr val="tx2"/>
                </a:solidFill>
                <a:cs typeface="Arial" panose="020B0604020202020204" pitchFamily="34" charset="0"/>
              </a:rPr>
              <a:t>F.</a:t>
            </a:r>
          </a:p>
          <a:p>
            <a:pPr marL="257175" indent="-257175">
              <a:buFont typeface="Arial" panose="020B0604020202020204" pitchFamily="34" charset="0"/>
              <a:buChar char="•"/>
            </a:pPr>
            <a:r>
              <a:rPr lang="en-US" sz="1800" dirty="0">
                <a:solidFill>
                  <a:schemeClr val="tx2"/>
                </a:solidFill>
                <a:cs typeface="Arial" panose="020B0604020202020204" pitchFamily="34" charset="0"/>
              </a:rPr>
              <a:t>Can occur whenever and wherever a person feels cold, including indoors in poorly heated areas.</a:t>
            </a:r>
          </a:p>
          <a:p>
            <a:endParaRPr lang="en-US"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851" y="1001547"/>
            <a:ext cx="5165086" cy="2698758"/>
          </a:xfrm>
          <a:prstGeom prst="rect">
            <a:avLst/>
          </a:prstGeom>
        </p:spPr>
      </p:pic>
    </p:spTree>
    <p:extLst>
      <p:ext uri="{BB962C8B-B14F-4D97-AF65-F5344CB8AC3E}">
        <p14:creationId xmlns:p14="http://schemas.microsoft.com/office/powerpoint/2010/main" val="19662590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20 Mile Hike Plan</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a:solidFill>
                  <a:schemeClr val="tx2"/>
                </a:solidFill>
              </a:rPr>
              <a:t>Download a copy of “</a:t>
            </a:r>
            <a:r>
              <a:rPr lang="en-US" sz="1800" b="1" dirty="0">
                <a:solidFill>
                  <a:schemeClr val="tx2"/>
                </a:solidFill>
              </a:rPr>
              <a:t>Hiking Trip Plan</a:t>
            </a:r>
            <a:r>
              <a:rPr lang="en-US" sz="1800" dirty="0">
                <a:solidFill>
                  <a:schemeClr val="tx2"/>
                </a:solidFill>
              </a:rPr>
              <a:t>” to fill out for your </a:t>
            </a:r>
            <a:r>
              <a:rPr lang="en-US" sz="1800" dirty="0" smtClean="0">
                <a:solidFill>
                  <a:schemeClr val="tx2"/>
                </a:solidFill>
              </a:rPr>
              <a:t>20 Mile Hike.</a:t>
            </a:r>
            <a:endParaRPr lang="en-US" sz="1800" dirty="0">
              <a:solidFill>
                <a:schemeClr val="tx2"/>
              </a:solidFill>
            </a:endParaRPr>
          </a:p>
          <a:p>
            <a:endParaRPr lang="en-US" sz="1800" dirty="0">
              <a:solidFill>
                <a:schemeClr val="tx2"/>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299" b="5501"/>
          <a:stretch/>
        </p:blipFill>
        <p:spPr>
          <a:xfrm>
            <a:off x="3150394" y="1988840"/>
            <a:ext cx="4572000" cy="3024336"/>
          </a:xfrm>
          <a:prstGeom prst="rect">
            <a:avLst/>
          </a:prstGeom>
        </p:spPr>
      </p:pic>
    </p:spTree>
    <p:extLst>
      <p:ext uri="{BB962C8B-B14F-4D97-AF65-F5344CB8AC3E}">
        <p14:creationId xmlns:p14="http://schemas.microsoft.com/office/powerpoint/2010/main" val="1664791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Requirement 6</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pPr marL="0" indent="0">
              <a:buNone/>
            </a:pPr>
            <a:r>
              <a:rPr lang="en-US" sz="1800" dirty="0"/>
              <a:t>After each of the hikes (or during each hike if on one continuous "trek") in requirements 4 and 5, write a short reflection of your experience. Give dates and descriptions of routes covered, the weather, and any interesting things you saw. It may include something you learned about yourself, about the outdoors, or about others you were hiking with. Share this with your merit badge counselor.</a:t>
            </a:r>
          </a:p>
          <a:p>
            <a:endParaRPr lang="en-US" dirty="0">
              <a:solidFill>
                <a:schemeClr val="tx2"/>
              </a:solidFill>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8064" y="84629"/>
            <a:ext cx="820789" cy="828184"/>
          </a:xfrm>
          <a:prstGeom prst="rect">
            <a:avLst/>
          </a:prstGeom>
        </p:spPr>
      </p:pic>
    </p:spTree>
    <p:extLst>
      <p:ext uri="{BB962C8B-B14F-4D97-AF65-F5344CB8AC3E}">
        <p14:creationId xmlns:p14="http://schemas.microsoft.com/office/powerpoint/2010/main" val="1883939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smtClean="0">
                <a:solidFill>
                  <a:schemeClr val="tx2"/>
                </a:solidFill>
              </a:rPr>
              <a:t>Hiking Reflections</a:t>
            </a:r>
            <a:endParaRPr lang="en-US" dirty="0">
              <a:solidFill>
                <a:schemeClr val="tx2"/>
              </a:solidFill>
            </a:endParaRPr>
          </a:p>
        </p:txBody>
      </p:sp>
      <p:sp>
        <p:nvSpPr>
          <p:cNvPr id="114691" name="Rectangle 3"/>
          <p:cNvSpPr>
            <a:spLocks noGrp="1" noChangeArrowheads="1"/>
          </p:cNvSpPr>
          <p:nvPr>
            <p:ph type="body" idx="1"/>
          </p:nvPr>
        </p:nvSpPr>
        <p:spPr>
          <a:xfrm>
            <a:off x="1908175" y="981075"/>
            <a:ext cx="7056438" cy="5473700"/>
          </a:xfrm>
        </p:spPr>
        <p:txBody>
          <a:bodyPr/>
          <a:lstStyle/>
          <a:p>
            <a:r>
              <a:rPr lang="en-US" sz="1800" dirty="0" smtClean="0">
                <a:solidFill>
                  <a:schemeClr val="tx2"/>
                </a:solidFill>
              </a:rPr>
              <a:t>Your </a:t>
            </a:r>
            <a:r>
              <a:rPr lang="en-US" sz="1800" dirty="0">
                <a:solidFill>
                  <a:schemeClr val="tx2"/>
                </a:solidFill>
              </a:rPr>
              <a:t>reflections </a:t>
            </a:r>
            <a:r>
              <a:rPr lang="en-US" sz="1800" dirty="0" smtClean="0">
                <a:solidFill>
                  <a:schemeClr val="tx2"/>
                </a:solidFill>
              </a:rPr>
              <a:t>can be </a:t>
            </a:r>
            <a:r>
              <a:rPr lang="en-US" sz="1800" dirty="0">
                <a:solidFill>
                  <a:schemeClr val="tx2"/>
                </a:solidFill>
              </a:rPr>
              <a:t>short passages </a:t>
            </a:r>
            <a:r>
              <a:rPr lang="en-US" sz="1800" dirty="0" smtClean="0">
                <a:solidFill>
                  <a:schemeClr val="tx2"/>
                </a:solidFill>
              </a:rPr>
              <a:t>(200-250 words). Make sure you give </a:t>
            </a:r>
            <a:r>
              <a:rPr lang="en-US" sz="1800" dirty="0">
                <a:solidFill>
                  <a:schemeClr val="tx2"/>
                </a:solidFill>
              </a:rPr>
              <a:t>dates and descriptions of routes covered, the weather, and any interesting things you saw. It may include something you learned about yourself, about the outdoors, or about others you were hiking with.</a:t>
            </a:r>
            <a:r>
              <a:rPr lang="en-US" sz="1800" dirty="0" smtClean="0">
                <a:solidFill>
                  <a:schemeClr val="tx2"/>
                </a:solidFill>
              </a:rPr>
              <a:t> Include </a:t>
            </a:r>
            <a:r>
              <a:rPr lang="en-US" sz="1800" dirty="0">
                <a:solidFill>
                  <a:schemeClr val="tx2"/>
                </a:solidFill>
              </a:rPr>
              <a:t>pictures from the hike, as well as some of the other highlights from the trail</a:t>
            </a:r>
            <a:r>
              <a:rPr lang="en-US" sz="1800" dirty="0" smtClean="0">
                <a:solidFill>
                  <a:schemeClr val="tx2"/>
                </a:solidFill>
              </a:rPr>
              <a:t>.</a:t>
            </a:r>
            <a:endParaRPr lang="en-US" sz="1800"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7878" y="2737743"/>
            <a:ext cx="3717032" cy="3717032"/>
          </a:xfrm>
          <a:prstGeom prst="rect">
            <a:avLst/>
          </a:prstGeom>
        </p:spPr>
      </p:pic>
    </p:spTree>
    <p:extLst>
      <p:ext uri="{BB962C8B-B14F-4D97-AF65-F5344CB8AC3E}">
        <p14:creationId xmlns:p14="http://schemas.microsoft.com/office/powerpoint/2010/main" val="2538674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Hypothermia</a:t>
            </a:r>
          </a:p>
        </p:txBody>
      </p:sp>
      <p:sp>
        <p:nvSpPr>
          <p:cNvPr id="114691" name="Rectangle 3"/>
          <p:cNvSpPr>
            <a:spLocks noGrp="1" noChangeArrowheads="1"/>
          </p:cNvSpPr>
          <p:nvPr>
            <p:ph type="body" idx="1"/>
          </p:nvPr>
        </p:nvSpPr>
        <p:spPr>
          <a:xfrm>
            <a:off x="1908175" y="981075"/>
            <a:ext cx="3671937" cy="5473700"/>
          </a:xfrm>
        </p:spPr>
        <p:txBody>
          <a:bodyPr/>
          <a:lstStyle/>
          <a:p>
            <a:pPr marL="257175" indent="-257175">
              <a:buFont typeface="Arial" panose="020B0604020202020204" pitchFamily="34" charset="0"/>
              <a:buChar char="•"/>
            </a:pPr>
            <a:r>
              <a:rPr lang="en-US" sz="1800" dirty="0">
                <a:solidFill>
                  <a:schemeClr val="tx2"/>
                </a:solidFill>
                <a:cs typeface="Arial" panose="020B0604020202020204" pitchFamily="34" charset="0"/>
              </a:rPr>
              <a:t>Move victim to shelter.</a:t>
            </a:r>
          </a:p>
          <a:p>
            <a:pPr marL="257175" indent="-257175">
              <a:buFont typeface="Arial" panose="020B0604020202020204" pitchFamily="34" charset="0"/>
              <a:buChar char="•"/>
            </a:pPr>
            <a:r>
              <a:rPr lang="en-US" sz="1800" dirty="0">
                <a:solidFill>
                  <a:schemeClr val="tx2"/>
                </a:solidFill>
                <a:cs typeface="Arial" panose="020B0604020202020204" pitchFamily="34" charset="0"/>
              </a:rPr>
              <a:t>Remove wet clothing and  wrap victim in warm covers.</a:t>
            </a:r>
          </a:p>
          <a:p>
            <a:pPr marL="257175" indent="-257175">
              <a:buFont typeface="Arial" panose="020B0604020202020204" pitchFamily="34" charset="0"/>
              <a:buChar char="•"/>
            </a:pPr>
            <a:r>
              <a:rPr lang="en-US" sz="1800" dirty="0">
                <a:solidFill>
                  <a:schemeClr val="tx2"/>
                </a:solidFill>
                <a:cs typeface="Arial" panose="020B0604020202020204" pitchFamily="34" charset="0"/>
              </a:rPr>
              <a:t>Apply direct body heat.</a:t>
            </a:r>
          </a:p>
          <a:p>
            <a:pPr marL="257175" indent="-257175">
              <a:buFont typeface="Arial" panose="020B0604020202020204" pitchFamily="34" charset="0"/>
              <a:buChar char="•"/>
            </a:pPr>
            <a:r>
              <a:rPr lang="en-US" sz="1800" dirty="0">
                <a:solidFill>
                  <a:schemeClr val="tx2"/>
                </a:solidFill>
                <a:cs typeface="Arial" panose="020B0604020202020204" pitchFamily="34" charset="0"/>
              </a:rPr>
              <a:t>Re-warm neck, chest, abdomen, and groin first.</a:t>
            </a:r>
          </a:p>
          <a:p>
            <a:pPr marL="257175" indent="-257175">
              <a:buFont typeface="Arial" panose="020B0604020202020204" pitchFamily="34" charset="0"/>
              <a:buChar char="•"/>
            </a:pPr>
            <a:r>
              <a:rPr lang="en-US" sz="1800" dirty="0">
                <a:solidFill>
                  <a:schemeClr val="tx2"/>
                </a:solidFill>
                <a:cs typeface="Arial" panose="020B0604020202020204" pitchFamily="34" charset="0"/>
              </a:rPr>
              <a:t>Give warm, sweet drinks if conscious.</a:t>
            </a:r>
          </a:p>
          <a:p>
            <a:pPr marL="257175" indent="-257175">
              <a:buFont typeface="Arial" panose="020B0604020202020204" pitchFamily="34" charset="0"/>
              <a:buChar char="•"/>
            </a:pPr>
            <a:r>
              <a:rPr lang="en-US" sz="1800" dirty="0">
                <a:solidFill>
                  <a:schemeClr val="tx2"/>
                </a:solidFill>
                <a:cs typeface="Arial" panose="020B0604020202020204" pitchFamily="34" charset="0"/>
              </a:rPr>
              <a:t>Monitor breathing, administer CPR. </a:t>
            </a:r>
          </a:p>
          <a:p>
            <a:pPr marL="257175" indent="-257175">
              <a:buFont typeface="Arial" panose="020B0604020202020204" pitchFamily="34" charset="0"/>
              <a:buChar char="•"/>
            </a:pPr>
            <a:r>
              <a:rPr lang="en-US" sz="1800" dirty="0">
                <a:solidFill>
                  <a:schemeClr val="tx2"/>
                </a:solidFill>
                <a:cs typeface="Arial" panose="020B0604020202020204" pitchFamily="34" charset="0"/>
              </a:rPr>
              <a:t>Get medical help.</a:t>
            </a:r>
          </a:p>
          <a:p>
            <a:endParaRPr lang="en-US" dirty="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981075"/>
            <a:ext cx="3348668" cy="2231901"/>
          </a:xfrm>
          <a:prstGeom prst="rect">
            <a:avLst/>
          </a:prstGeom>
        </p:spPr>
      </p:pic>
    </p:spTree>
    <p:extLst>
      <p:ext uri="{BB962C8B-B14F-4D97-AF65-F5344CB8AC3E}">
        <p14:creationId xmlns:p14="http://schemas.microsoft.com/office/powerpoint/2010/main" val="2056057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dirty="0">
                <a:solidFill>
                  <a:schemeClr val="tx2"/>
                </a:solidFill>
              </a:rPr>
              <a:t>Frost Nip</a:t>
            </a:r>
          </a:p>
        </p:txBody>
      </p:sp>
      <p:sp>
        <p:nvSpPr>
          <p:cNvPr id="114691" name="Rectangle 3"/>
          <p:cNvSpPr>
            <a:spLocks noGrp="1" noChangeArrowheads="1"/>
          </p:cNvSpPr>
          <p:nvPr>
            <p:ph type="body" idx="1"/>
          </p:nvPr>
        </p:nvSpPr>
        <p:spPr>
          <a:xfrm>
            <a:off x="4499993" y="981075"/>
            <a:ext cx="4464620" cy="5473700"/>
          </a:xfrm>
        </p:spPr>
        <p:txBody>
          <a:bodyPr/>
          <a:lstStyle/>
          <a:p>
            <a:pPr marL="257175" indent="-257175">
              <a:buFont typeface="Arial" panose="020B0604020202020204" pitchFamily="34" charset="0"/>
              <a:buChar char="•"/>
            </a:pPr>
            <a:r>
              <a:rPr lang="en-US" sz="1800" b="1" dirty="0">
                <a:solidFill>
                  <a:schemeClr val="tx2"/>
                </a:solidFill>
                <a:cs typeface="Arial" panose="020B0604020202020204" pitchFamily="34" charset="0"/>
              </a:rPr>
              <a:t>Frost nip</a:t>
            </a:r>
            <a:r>
              <a:rPr lang="en-US" sz="1800" dirty="0">
                <a:solidFill>
                  <a:schemeClr val="tx2"/>
                </a:solidFill>
                <a:cs typeface="Arial" panose="020B0604020202020204" pitchFamily="34" charset="0"/>
              </a:rPr>
              <a:t> is an earlier and milder case of frostbite. Usually the ears, cheeks, nose, fingers and toes are affected. </a:t>
            </a:r>
          </a:p>
          <a:p>
            <a:pPr marL="257175" indent="-257175">
              <a:buFont typeface="Arial" panose="020B0604020202020204" pitchFamily="34" charset="0"/>
              <a:buChar char="•"/>
            </a:pPr>
            <a:r>
              <a:rPr lang="en-US" sz="1800" dirty="0">
                <a:solidFill>
                  <a:schemeClr val="tx2"/>
                </a:solidFill>
                <a:cs typeface="Arial" panose="020B0604020202020204" pitchFamily="34" charset="0"/>
              </a:rPr>
              <a:t>Skin white or numb.</a:t>
            </a:r>
          </a:p>
          <a:p>
            <a:pPr marL="257175" indent="-257175">
              <a:buFont typeface="Arial" panose="020B0604020202020204" pitchFamily="34" charset="0"/>
              <a:buChar char="•"/>
            </a:pPr>
            <a:r>
              <a:rPr lang="en-US" sz="1800" dirty="0">
                <a:solidFill>
                  <a:schemeClr val="tx2"/>
                </a:solidFill>
                <a:cs typeface="Arial" panose="020B0604020202020204" pitchFamily="34" charset="0"/>
              </a:rPr>
              <a:t>Don’t rub – hold against a warm body part.</a:t>
            </a:r>
          </a:p>
          <a:p>
            <a:pPr marL="257175" indent="-257175">
              <a:buFont typeface="Arial" panose="020B0604020202020204" pitchFamily="34" charset="0"/>
              <a:buChar char="•"/>
            </a:pPr>
            <a:r>
              <a:rPr lang="en-US" sz="1800" dirty="0">
                <a:solidFill>
                  <a:schemeClr val="tx2"/>
                </a:solidFill>
                <a:cs typeface="Arial" panose="020B0604020202020204" pitchFamily="34" charset="0"/>
              </a:rPr>
              <a:t>Change clothing and/or environment.</a:t>
            </a:r>
          </a:p>
          <a:p>
            <a:pPr marL="257175" indent="-257175">
              <a:buFont typeface="Arial" panose="020B0604020202020204" pitchFamily="34" charset="0"/>
              <a:buChar char="•"/>
            </a:pPr>
            <a:r>
              <a:rPr lang="en-US" sz="1800" dirty="0">
                <a:solidFill>
                  <a:schemeClr val="tx2"/>
                </a:solidFill>
                <a:cs typeface="Arial" panose="020B0604020202020204" pitchFamily="34" charset="0"/>
              </a:rPr>
              <a:t>Frost nip is a warning that you are not keeping warm enough!</a:t>
            </a:r>
            <a:r>
              <a:rPr lang="en-US" sz="1800" b="1" dirty="0">
                <a:solidFill>
                  <a:schemeClr val="tx2"/>
                </a:solidFill>
              </a:rPr>
              <a:t> </a:t>
            </a:r>
            <a:endParaRPr lang="en-US" sz="1800" dirty="0">
              <a:solidFill>
                <a:schemeClr val="tx2"/>
              </a:solidFill>
              <a:cs typeface="Arial" panose="020B0604020202020204" pitchFamily="34" charset="0"/>
            </a:endParaRPr>
          </a:p>
          <a:p>
            <a:endParaRPr lang="en-US" dirty="0">
              <a:solidFill>
                <a:schemeClr val="tx2"/>
              </a:solidFill>
            </a:endParaRPr>
          </a:p>
        </p:txBody>
      </p:sp>
      <p:sp>
        <p:nvSpPr>
          <p:cNvPr id="4" name="object 7"/>
          <p:cNvSpPr>
            <a:spLocks noChangeAspect="1"/>
          </p:cNvSpPr>
          <p:nvPr/>
        </p:nvSpPr>
        <p:spPr>
          <a:xfrm>
            <a:off x="1979712" y="1052736"/>
            <a:ext cx="2333592" cy="2232248"/>
          </a:xfrm>
          <a:prstGeom prst="rect">
            <a:avLst/>
          </a:prstGeom>
          <a:blipFill>
            <a:blip r:embed="rId3" cstate="print"/>
            <a:stretch>
              <a:fillRect/>
            </a:stretch>
          </a:blipFill>
        </p:spPr>
        <p:txBody>
          <a:bodyPr wrap="square" lIns="0" tIns="0" rIns="0" bIns="0" rtlCol="0"/>
          <a:lstStyle/>
          <a:p>
            <a:endParaRPr sz="1191"/>
          </a:p>
        </p:txBody>
      </p:sp>
    </p:spTree>
    <p:extLst>
      <p:ext uri="{BB962C8B-B14F-4D97-AF65-F5344CB8AC3E}">
        <p14:creationId xmlns:p14="http://schemas.microsoft.com/office/powerpoint/2010/main" val="889136489"/>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TotalTime>
  <Words>5573</Words>
  <Application>Microsoft Office PowerPoint</Application>
  <PresentationFormat>On-screen Show (4:3)</PresentationFormat>
  <Paragraphs>433</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 Unicode MS</vt:lpstr>
      <vt:lpstr>Arial</vt:lpstr>
      <vt:lpstr>Tahoma</vt:lpstr>
      <vt:lpstr>Wingdings</vt:lpstr>
      <vt:lpstr>template</vt:lpstr>
      <vt:lpstr>Hiking Merit Badge</vt:lpstr>
      <vt:lpstr>Hiking Merit Badge Requirements</vt:lpstr>
      <vt:lpstr>Hiking Merit Badge Requirements</vt:lpstr>
      <vt:lpstr>Requirement 1</vt:lpstr>
      <vt:lpstr>Hazards of Hiking</vt:lpstr>
      <vt:lpstr>Requirement 1</vt:lpstr>
      <vt:lpstr>Hypothermia</vt:lpstr>
      <vt:lpstr>Hypothermia</vt:lpstr>
      <vt:lpstr>Frost Nip</vt:lpstr>
      <vt:lpstr>Frostbite</vt:lpstr>
      <vt:lpstr>First Aid for Frostbite</vt:lpstr>
      <vt:lpstr>Prevention of Frostbite</vt:lpstr>
      <vt:lpstr>Dehydration</vt:lpstr>
      <vt:lpstr>Heat Reactions</vt:lpstr>
      <vt:lpstr>Heat Exhaustion Symptoms</vt:lpstr>
      <vt:lpstr>First Aid for Heat Exhaustion</vt:lpstr>
      <vt:lpstr>PowerPoint Presentation</vt:lpstr>
      <vt:lpstr>First Aid for Heat Stroke</vt:lpstr>
      <vt:lpstr>Sunburn</vt:lpstr>
      <vt:lpstr>First Aid for Sunburn</vt:lpstr>
      <vt:lpstr>Hyperventilation</vt:lpstr>
      <vt:lpstr>Hyperventilation Symptoms</vt:lpstr>
      <vt:lpstr>First Aid for Hyperventilation</vt:lpstr>
      <vt:lpstr>Altitude Sickness</vt:lpstr>
      <vt:lpstr>First Aid for Sprains</vt:lpstr>
      <vt:lpstr>Blisters</vt:lpstr>
      <vt:lpstr>PowerPoint Presentation</vt:lpstr>
      <vt:lpstr>Treatment for Blisters</vt:lpstr>
      <vt:lpstr>Popping a Blister</vt:lpstr>
      <vt:lpstr>Preventing Blisters</vt:lpstr>
      <vt:lpstr>Insect Bites</vt:lpstr>
      <vt:lpstr>Treatment of Insect Bites</vt:lpstr>
      <vt:lpstr>Bee Stings</vt:lpstr>
      <vt:lpstr>Treatment of Bee Stings</vt:lpstr>
      <vt:lpstr>Tick Bites</vt:lpstr>
      <vt:lpstr>Engorged Tick</vt:lpstr>
      <vt:lpstr>Tick Removal</vt:lpstr>
      <vt:lpstr>Tick Removal (cont.)</vt:lpstr>
      <vt:lpstr>Poisonous Snakebite</vt:lpstr>
      <vt:lpstr>First Aid for Poisonous Snake Bites</vt:lpstr>
      <vt:lpstr>Requirement 2</vt:lpstr>
      <vt:lpstr>Outdoor Ethics</vt:lpstr>
      <vt:lpstr>Leave No Trace Principles</vt:lpstr>
      <vt:lpstr>Leave No Trace Principles</vt:lpstr>
      <vt:lpstr>Leave No Trace Principles</vt:lpstr>
      <vt:lpstr>Leave No Trace Principles</vt:lpstr>
      <vt:lpstr>Leave No Trace Principles</vt:lpstr>
      <vt:lpstr>Leave No Trace Principles</vt:lpstr>
      <vt:lpstr>Leave No Trace Principles</vt:lpstr>
      <vt:lpstr>Hiking Safety</vt:lpstr>
      <vt:lpstr>Hiking Safety</vt:lpstr>
      <vt:lpstr>Hiking Safety</vt:lpstr>
      <vt:lpstr>Proper Footwear for Hiking</vt:lpstr>
      <vt:lpstr>Hiking Boots: Ensuring the Proper Fit</vt:lpstr>
      <vt:lpstr>Proper Care of Footwear</vt:lpstr>
      <vt:lpstr>Proper Care of Feet</vt:lpstr>
      <vt:lpstr>Requirement 3</vt:lpstr>
      <vt:lpstr>Hiking as an Aerobic Activity</vt:lpstr>
      <vt:lpstr>Conditioning Plan</vt:lpstr>
      <vt:lpstr>Requirement 4</vt:lpstr>
      <vt:lpstr>Hiking Plans</vt:lpstr>
      <vt:lpstr>PowerPoint Presentation</vt:lpstr>
      <vt:lpstr>Clothing and Equipment Lists</vt:lpstr>
      <vt:lpstr>Clothing and Equipment Lists</vt:lpstr>
      <vt:lpstr>Clothing and Equipment Lists</vt:lpstr>
      <vt:lpstr>Clothing and Equipment Lists</vt:lpstr>
      <vt:lpstr>Food</vt:lpstr>
      <vt:lpstr>Water</vt:lpstr>
      <vt:lpstr>Requirement 5</vt:lpstr>
      <vt:lpstr>20 Mile Hike Plan</vt:lpstr>
      <vt:lpstr>Requirement 6</vt:lpstr>
      <vt:lpstr>Hiking Reflections</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Terry McKibben</cp:lastModifiedBy>
  <cp:revision>139</cp:revision>
  <dcterms:created xsi:type="dcterms:W3CDTF">2006-06-13T13:03:30Z</dcterms:created>
  <dcterms:modified xsi:type="dcterms:W3CDTF">2021-01-21T15:37:45Z</dcterms:modified>
</cp:coreProperties>
</file>